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Open Sans SemiBold"/>
      <p:regular r:id="rId32"/>
      <p:bold r:id="rId33"/>
      <p:italic r:id="rId34"/>
      <p:boldItalic r:id="rId35"/>
    </p:embeddedFont>
    <p:embeddedFont>
      <p:font typeface="Open Sans ExtraBold"/>
      <p:bold r:id="rId36"/>
      <p:boldItalic r:id="rId37"/>
    </p:embeddedFont>
    <p:embeddedFont>
      <p:font typeface="Open Sans Medium"/>
      <p:regular r:id="rId38"/>
      <p:bold r:id="rId39"/>
      <p:italic r:id="rId40"/>
      <p:boldItalic r:id="rId41"/>
    </p:embeddedFont>
    <p:embeddedFont>
      <p:font typeface="Open Sans Ligh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D0EA89-9E7C-4F5C-ABA2-7FD794A8C1C5}">
  <a:tblStyle styleId="{09D0EA89-9E7C-4F5C-ABA2-7FD794A8C1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Medium-italic.fntdata"/><Relationship Id="rId42" Type="http://schemas.openxmlformats.org/officeDocument/2006/relationships/font" Target="fonts/OpenSansLight-regular.fntdata"/><Relationship Id="rId41" Type="http://schemas.openxmlformats.org/officeDocument/2006/relationships/font" Target="fonts/OpenSansMedium-boldItalic.fntdata"/><Relationship Id="rId44" Type="http://schemas.openxmlformats.org/officeDocument/2006/relationships/font" Target="fonts/OpenSansLight-italic.fntdata"/><Relationship Id="rId43" Type="http://schemas.openxmlformats.org/officeDocument/2006/relationships/font" Target="fonts/OpenSansLight-bold.fntdata"/><Relationship Id="rId46" Type="http://schemas.openxmlformats.org/officeDocument/2006/relationships/font" Target="fonts/OpenSans-regular.fntdata"/><Relationship Id="rId45" Type="http://schemas.openxmlformats.org/officeDocument/2006/relationships/font" Target="fonts/Open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OpenSansSemiBold-bold.fntdata"/><Relationship Id="rId32" Type="http://schemas.openxmlformats.org/officeDocument/2006/relationships/font" Target="fonts/OpenSansSemiBold-regular.fntdata"/><Relationship Id="rId35" Type="http://schemas.openxmlformats.org/officeDocument/2006/relationships/font" Target="fonts/OpenSansSemiBold-boldItalic.fntdata"/><Relationship Id="rId34" Type="http://schemas.openxmlformats.org/officeDocument/2006/relationships/font" Target="fonts/OpenSansSemiBold-italic.fntdata"/><Relationship Id="rId37" Type="http://schemas.openxmlformats.org/officeDocument/2006/relationships/font" Target="fonts/OpenSansExtraBold-boldItalic.fntdata"/><Relationship Id="rId36" Type="http://schemas.openxmlformats.org/officeDocument/2006/relationships/font" Target="fonts/OpenSansExtraBold-bold.fntdata"/><Relationship Id="rId39" Type="http://schemas.openxmlformats.org/officeDocument/2006/relationships/font" Target="fonts/OpenSansMedium-bold.fntdata"/><Relationship Id="rId38" Type="http://schemas.openxmlformats.org/officeDocument/2006/relationships/font" Target="fonts/OpenSans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7822940f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7822940f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ce651cb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ce651cb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ce651cb3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ce651cb3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b9401af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b9401af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9401af3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b9401af3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d3fcca0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d3fcca0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b9401af3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b9401af3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ce651cb3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ce651cb3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d7f2b5b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d7f2b5b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b9401af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b9401af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ce651cb3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ce651cb3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b9401af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b9401af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ce651cb3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ce651cb3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ce651cb3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ce651cb3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3d7f7f2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3d7f7f2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b9401af3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b9401af3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6a92d97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6a92d97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6a92d97f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6a92d97f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c7a0fd5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c7a0fd5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c7a0fd5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c7a0fd5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c7a0fd5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c7a0fd5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b9401af3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b9401af3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b9401af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b9401af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b9401af3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b9401af3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b9401af3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b9401af3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 name="Shape 9"/>
        <p:cNvGrpSpPr/>
        <p:nvPr/>
      </p:nvGrpSpPr>
      <p:grpSpPr>
        <a:xfrm>
          <a:off x="0" y="0"/>
          <a:ext cx="0" cy="0"/>
          <a:chOff x="0" y="0"/>
          <a:chExt cx="0" cy="0"/>
        </a:xfrm>
      </p:grpSpPr>
      <p:pic>
        <p:nvPicPr>
          <p:cNvPr descr="Picture 6"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p:nvPr/>
        </p:nvSpPr>
        <p:spPr>
          <a:xfrm>
            <a:off x="3729625" y="0"/>
            <a:ext cx="5414400" cy="514350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12" name="Google Shape;12;p2"/>
          <p:cNvCxnSpPr/>
          <p:nvPr/>
        </p:nvCxnSpPr>
        <p:spPr>
          <a:xfrm>
            <a:off x="4332173" y="2808962"/>
            <a:ext cx="4265400" cy="0"/>
          </a:xfrm>
          <a:prstGeom prst="straightConnector1">
            <a:avLst/>
          </a:prstGeom>
          <a:noFill/>
          <a:ln cap="flat" cmpd="sng" w="12700">
            <a:solidFill>
              <a:srgbClr val="A5A5A5"/>
            </a:solidFill>
            <a:prstDash val="solid"/>
            <a:miter lim="800000"/>
            <a:headEnd len="sm" w="sm" type="none"/>
            <a:tailEnd len="sm" w="sm" type="none"/>
          </a:ln>
        </p:spPr>
      </p:cxnSp>
      <p:sp>
        <p:nvSpPr>
          <p:cNvPr id="13" name="Google Shape;13;p2"/>
          <p:cNvSpPr txBox="1"/>
          <p:nvPr>
            <p:ph idx="1" type="body"/>
          </p:nvPr>
        </p:nvSpPr>
        <p:spPr>
          <a:xfrm>
            <a:off x="4299347" y="1713310"/>
            <a:ext cx="42981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23850" lvl="4" marL="2286000" algn="l">
              <a:lnSpc>
                <a:spcPct val="90000"/>
              </a:lnSpc>
              <a:spcBef>
                <a:spcPts val="800"/>
              </a:spcBef>
              <a:spcAft>
                <a:spcPts val="0"/>
              </a:spcAft>
              <a:buClr>
                <a:srgbClr val="5D5D5D"/>
              </a:buClr>
              <a:buSzPts val="15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4" name="Google Shape;14;p2"/>
          <p:cNvSpPr txBox="1"/>
          <p:nvPr>
            <p:ph idx="2" type="body"/>
          </p:nvPr>
        </p:nvSpPr>
        <p:spPr>
          <a:xfrm>
            <a:off x="4341019" y="3020102"/>
            <a:ext cx="2452800" cy="253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1200"/>
              <a:buNone/>
              <a:defRPr b="1" sz="1200" cap="none">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pic>
        <p:nvPicPr>
          <p:cNvPr id="15" name="Google Shape;15;p2"/>
          <p:cNvPicPr preferRelativeResize="0"/>
          <p:nvPr/>
        </p:nvPicPr>
        <p:blipFill rotWithShape="1">
          <a:blip r:embed="rId3">
            <a:alphaModFix/>
          </a:blip>
          <a:srcRect b="0" l="0" r="0" t="0"/>
          <a:stretch/>
        </p:blipFill>
        <p:spPr>
          <a:xfrm>
            <a:off x="1953407" y="1917166"/>
            <a:ext cx="1558578" cy="989752"/>
          </a:xfrm>
          <a:prstGeom prst="rect">
            <a:avLst/>
          </a:prstGeom>
          <a:noFill/>
          <a:ln>
            <a:noFill/>
          </a:ln>
        </p:spPr>
      </p:pic>
      <p:sp>
        <p:nvSpPr>
          <p:cNvPr id="16" name="Google Shape;16;p2"/>
          <p:cNvSpPr txBox="1"/>
          <p:nvPr>
            <p:ph idx="3" type="body"/>
          </p:nvPr>
        </p:nvSpPr>
        <p:spPr>
          <a:xfrm>
            <a:off x="4336418" y="3336808"/>
            <a:ext cx="4444500" cy="484500"/>
          </a:xfrm>
          <a:prstGeom prst="rect">
            <a:avLst/>
          </a:prstGeom>
          <a:noFill/>
          <a:ln>
            <a:noFill/>
          </a:ln>
        </p:spPr>
        <p:txBody>
          <a:bodyPr anchorCtr="0" anchor="t" bIns="34275" lIns="34275" spcFirstLastPara="1" rIns="34275" wrap="square" tIns="34275">
            <a:noAutofit/>
          </a:bodyPr>
          <a:lstStyle>
            <a:lvl1pPr indent="-228600" lvl="0" marL="457200" algn="l">
              <a:lnSpc>
                <a:spcPct val="100000"/>
              </a:lnSpc>
              <a:spcBef>
                <a:spcPts val="0"/>
              </a:spcBef>
              <a:spcAft>
                <a:spcPts val="0"/>
              </a:spcAft>
              <a:buClr>
                <a:srgbClr val="5D5D5D"/>
              </a:buClr>
              <a:buSzPts val="1400"/>
              <a:buNone/>
              <a:defRPr sz="1400">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Photo">
  <p:cSld name="Column and Photo">
    <p:spTree>
      <p:nvGrpSpPr>
        <p:cNvPr id="94" name="Shape 94"/>
        <p:cNvGrpSpPr/>
        <p:nvPr/>
      </p:nvGrpSpPr>
      <p:grpSpPr>
        <a:xfrm>
          <a:off x="0" y="0"/>
          <a:ext cx="0" cy="0"/>
          <a:chOff x="0" y="0"/>
          <a:chExt cx="0" cy="0"/>
        </a:xfrm>
      </p:grpSpPr>
      <p:pic>
        <p:nvPicPr>
          <p:cNvPr descr="Picture 6" id="95" name="Google Shape;95;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6" name="Google Shape;96;p11"/>
          <p:cNvSpPr/>
          <p:nvPr/>
        </p:nvSpPr>
        <p:spPr>
          <a:xfrm>
            <a:off x="0" y="0"/>
            <a:ext cx="91440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97" name="Google Shape;97;p11"/>
          <p:cNvCxnSpPr/>
          <p:nvPr/>
        </p:nvCxnSpPr>
        <p:spPr>
          <a:xfrm>
            <a:off x="609803" y="1501329"/>
            <a:ext cx="2471700" cy="0"/>
          </a:xfrm>
          <a:prstGeom prst="straightConnector1">
            <a:avLst/>
          </a:prstGeom>
          <a:noFill/>
          <a:ln cap="flat" cmpd="sng" w="12700">
            <a:solidFill>
              <a:srgbClr val="A5A5A5"/>
            </a:solidFill>
            <a:prstDash val="solid"/>
            <a:miter lim="800000"/>
            <a:headEnd len="sm" w="sm" type="none"/>
            <a:tailEnd len="sm" w="sm" type="none"/>
          </a:ln>
        </p:spPr>
      </p:cxnSp>
      <p:pic>
        <p:nvPicPr>
          <p:cNvPr id="98" name="Google Shape;98;p11"/>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99" name="Google Shape;99;p11"/>
          <p:cNvSpPr/>
          <p:nvPr/>
        </p:nvSpPr>
        <p:spPr>
          <a:xfrm>
            <a:off x="3663175" y="0"/>
            <a:ext cx="5480700" cy="51435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 name="Google Shape;100;p11"/>
          <p:cNvSpPr/>
          <p:nvPr>
            <p:ph idx="2" type="pic"/>
          </p:nvPr>
        </p:nvSpPr>
        <p:spPr>
          <a:xfrm>
            <a:off x="3663554" y="0"/>
            <a:ext cx="5480400" cy="5143500"/>
          </a:xfrm>
          <a:prstGeom prst="rect">
            <a:avLst/>
          </a:prstGeom>
          <a:noFill/>
          <a:ln>
            <a:noFill/>
          </a:ln>
        </p:spPr>
      </p:sp>
      <p:sp>
        <p:nvSpPr>
          <p:cNvPr id="101" name="Google Shape;101;p11"/>
          <p:cNvSpPr txBox="1"/>
          <p:nvPr>
            <p:ph idx="1" type="body"/>
          </p:nvPr>
        </p:nvSpPr>
        <p:spPr>
          <a:xfrm>
            <a:off x="609600" y="450056"/>
            <a:ext cx="24720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2" name="Google Shape;102;p11"/>
          <p:cNvSpPr txBox="1"/>
          <p:nvPr>
            <p:ph idx="3" type="body"/>
          </p:nvPr>
        </p:nvSpPr>
        <p:spPr>
          <a:xfrm>
            <a:off x="582216" y="1901429"/>
            <a:ext cx="2499300" cy="12240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3" name="Google Shape;103;p11"/>
          <p:cNvSpPr txBox="1"/>
          <p:nvPr>
            <p:ph idx="12" type="sldNum"/>
          </p:nvPr>
        </p:nvSpPr>
        <p:spPr>
          <a:xfrm>
            <a:off x="609600" y="4749711"/>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Image">
  <p:cSld name="Column and Image">
    <p:spTree>
      <p:nvGrpSpPr>
        <p:cNvPr id="104" name="Shape 104"/>
        <p:cNvGrpSpPr/>
        <p:nvPr/>
      </p:nvGrpSpPr>
      <p:grpSpPr>
        <a:xfrm>
          <a:off x="0" y="0"/>
          <a:ext cx="0" cy="0"/>
          <a:chOff x="0" y="0"/>
          <a:chExt cx="0" cy="0"/>
        </a:xfrm>
      </p:grpSpPr>
      <p:cxnSp>
        <p:nvCxnSpPr>
          <p:cNvPr id="105" name="Google Shape;105;p12"/>
          <p:cNvCxnSpPr/>
          <p:nvPr/>
        </p:nvCxnSpPr>
        <p:spPr>
          <a:xfrm>
            <a:off x="609803" y="1501329"/>
            <a:ext cx="2471700" cy="0"/>
          </a:xfrm>
          <a:prstGeom prst="straightConnector1">
            <a:avLst/>
          </a:prstGeom>
          <a:noFill/>
          <a:ln cap="flat" cmpd="sng" w="12700">
            <a:solidFill>
              <a:srgbClr val="A5A5A5"/>
            </a:solidFill>
            <a:prstDash val="solid"/>
            <a:miter lim="800000"/>
            <a:headEnd len="sm" w="sm" type="none"/>
            <a:tailEnd len="sm" w="sm" type="none"/>
          </a:ln>
        </p:spPr>
      </p:cxnSp>
      <p:pic>
        <p:nvPicPr>
          <p:cNvPr id="106" name="Google Shape;106;p12"/>
          <p:cNvPicPr preferRelativeResize="0"/>
          <p:nvPr/>
        </p:nvPicPr>
        <p:blipFill rotWithShape="1">
          <a:blip r:embed="rId2">
            <a:alphaModFix/>
          </a:blip>
          <a:srcRect b="0" l="0" r="0" t="0"/>
          <a:stretch/>
        </p:blipFill>
        <p:spPr>
          <a:xfrm>
            <a:off x="6738588" y="4781811"/>
            <a:ext cx="2158020" cy="189716"/>
          </a:xfrm>
          <a:prstGeom prst="rect">
            <a:avLst/>
          </a:prstGeom>
          <a:noFill/>
          <a:ln>
            <a:noFill/>
          </a:ln>
        </p:spPr>
      </p:pic>
      <p:sp>
        <p:nvSpPr>
          <p:cNvPr id="107" name="Google Shape;107;p12"/>
          <p:cNvSpPr txBox="1"/>
          <p:nvPr>
            <p:ph idx="1" type="body"/>
          </p:nvPr>
        </p:nvSpPr>
        <p:spPr>
          <a:xfrm>
            <a:off x="609600" y="450056"/>
            <a:ext cx="24720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8" name="Google Shape;108;p12"/>
          <p:cNvSpPr txBox="1"/>
          <p:nvPr>
            <p:ph idx="2" type="body"/>
          </p:nvPr>
        </p:nvSpPr>
        <p:spPr>
          <a:xfrm>
            <a:off x="582216" y="1901428"/>
            <a:ext cx="2499300" cy="22776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9" name="Google Shape;109;p12"/>
          <p:cNvSpPr/>
          <p:nvPr>
            <p:ph idx="3" type="pic"/>
          </p:nvPr>
        </p:nvSpPr>
        <p:spPr>
          <a:xfrm>
            <a:off x="3663554" y="892969"/>
            <a:ext cx="5233200" cy="3845700"/>
          </a:xfrm>
          <a:prstGeom prst="rect">
            <a:avLst/>
          </a:prstGeom>
          <a:noFill/>
          <a:ln>
            <a:noFill/>
          </a:ln>
        </p:spPr>
      </p:sp>
      <p:sp>
        <p:nvSpPr>
          <p:cNvPr id="110" name="Google Shape;110;p12"/>
          <p:cNvSpPr txBox="1"/>
          <p:nvPr>
            <p:ph idx="12" type="sldNum"/>
          </p:nvPr>
        </p:nvSpPr>
        <p:spPr>
          <a:xfrm>
            <a:off x="607591" y="4749711"/>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lide Photo">
  <p:cSld name="Full-Slide Photo">
    <p:spTree>
      <p:nvGrpSpPr>
        <p:cNvPr id="111" name="Shape 111"/>
        <p:cNvGrpSpPr/>
        <p:nvPr/>
      </p:nvGrpSpPr>
      <p:grpSpPr>
        <a:xfrm>
          <a:off x="0" y="0"/>
          <a:ext cx="0" cy="0"/>
          <a:chOff x="0" y="0"/>
          <a:chExt cx="0" cy="0"/>
        </a:xfrm>
      </p:grpSpPr>
      <p:sp>
        <p:nvSpPr>
          <p:cNvPr id="112" name="Google Shape;112;p13"/>
          <p:cNvSpPr/>
          <p:nvPr>
            <p:ph idx="2" type="pic"/>
          </p:nvPr>
        </p:nvSpPr>
        <p:spPr>
          <a:xfrm>
            <a:off x="0" y="0"/>
            <a:ext cx="91440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hoto &amp; Text">
  <p:cSld name="3-Column Photo &amp; Text">
    <p:spTree>
      <p:nvGrpSpPr>
        <p:cNvPr id="113" name="Shape 113"/>
        <p:cNvGrpSpPr/>
        <p:nvPr/>
      </p:nvGrpSpPr>
      <p:grpSpPr>
        <a:xfrm>
          <a:off x="0" y="0"/>
          <a:ext cx="0" cy="0"/>
          <a:chOff x="0" y="0"/>
          <a:chExt cx="0" cy="0"/>
        </a:xfrm>
      </p:grpSpPr>
      <p:sp>
        <p:nvSpPr>
          <p:cNvPr id="114" name="Google Shape;114;p14"/>
          <p:cNvSpPr/>
          <p:nvPr/>
        </p:nvSpPr>
        <p:spPr>
          <a:xfrm>
            <a:off x="3139859" y="101203"/>
            <a:ext cx="28971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 name="Google Shape;115;p14"/>
          <p:cNvSpPr/>
          <p:nvPr/>
        </p:nvSpPr>
        <p:spPr>
          <a:xfrm>
            <a:off x="6138143" y="101203"/>
            <a:ext cx="28971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 name="Google Shape;116;p14"/>
          <p:cNvSpPr/>
          <p:nvPr/>
        </p:nvSpPr>
        <p:spPr>
          <a:xfrm>
            <a:off x="124848" y="101203"/>
            <a:ext cx="29139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 name="Google Shape;117;p14"/>
          <p:cNvSpPr txBox="1"/>
          <p:nvPr>
            <p:ph idx="1" type="body"/>
          </p:nvPr>
        </p:nvSpPr>
        <p:spPr>
          <a:xfrm>
            <a:off x="125016" y="101203"/>
            <a:ext cx="29136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18" name="Google Shape;118;p14"/>
          <p:cNvSpPr txBox="1"/>
          <p:nvPr>
            <p:ph idx="2" type="body"/>
          </p:nvPr>
        </p:nvSpPr>
        <p:spPr>
          <a:xfrm>
            <a:off x="3139859" y="101203"/>
            <a:ext cx="28971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19" name="Google Shape;119;p14"/>
          <p:cNvSpPr txBox="1"/>
          <p:nvPr>
            <p:ph idx="3" type="body"/>
          </p:nvPr>
        </p:nvSpPr>
        <p:spPr>
          <a:xfrm>
            <a:off x="6138143" y="101203"/>
            <a:ext cx="28971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pic>
        <p:nvPicPr>
          <p:cNvPr id="120" name="Google Shape;120;p14"/>
          <p:cNvPicPr preferRelativeResize="0"/>
          <p:nvPr/>
        </p:nvPicPr>
        <p:blipFill>
          <a:blip r:embed="rId2">
            <a:alphaModFix/>
          </a:blip>
          <a:stretch>
            <a:fillRect/>
          </a:stretch>
        </p:blipFill>
        <p:spPr>
          <a:xfrm>
            <a:off x="-88076" y="4420678"/>
            <a:ext cx="864299" cy="72282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 name="Shape 121"/>
        <p:cNvGrpSpPr/>
        <p:nvPr/>
      </p:nvGrpSpPr>
      <p:grpSpPr>
        <a:xfrm>
          <a:off x="0" y="0"/>
          <a:ext cx="0" cy="0"/>
          <a:chOff x="0" y="0"/>
          <a:chExt cx="0" cy="0"/>
        </a:xfrm>
      </p:grpSpPr>
      <p:sp>
        <p:nvSpPr>
          <p:cNvPr id="122" name="Google Shape;122;p15"/>
          <p:cNvSpPr txBox="1"/>
          <p:nvPr>
            <p:ph type="ctrTitle"/>
          </p:nvPr>
        </p:nvSpPr>
        <p:spPr>
          <a:xfrm>
            <a:off x="311708" y="744575"/>
            <a:ext cx="8520600" cy="2052600"/>
          </a:xfrm>
          <a:prstGeom prst="rect">
            <a:avLst/>
          </a:prstGeom>
        </p:spPr>
        <p:txBody>
          <a:bodyPr anchorCtr="0" anchor="b" bIns="34275" lIns="34275" spcFirstLastPara="1" rIns="342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15"/>
          <p:cNvSpPr txBox="1"/>
          <p:nvPr>
            <p:ph idx="1" type="subTitle"/>
          </p:nvPr>
        </p:nvSpPr>
        <p:spPr>
          <a:xfrm>
            <a:off x="311700" y="2834125"/>
            <a:ext cx="8520600" cy="792600"/>
          </a:xfrm>
          <a:prstGeom prst="rect">
            <a:avLst/>
          </a:prstGeom>
        </p:spPr>
        <p:txBody>
          <a:bodyPr anchorCtr="0" anchor="t" bIns="34275" lIns="34275" spcFirstLastPara="1" rIns="342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800"/>
              </a:spcBef>
              <a:spcAft>
                <a:spcPts val="0"/>
              </a:spcAft>
              <a:buSzPts val="2800"/>
              <a:buNone/>
              <a:defRPr sz="2800"/>
            </a:lvl2pPr>
            <a:lvl3pPr lvl="2" rtl="0" algn="ctr">
              <a:lnSpc>
                <a:spcPct val="100000"/>
              </a:lnSpc>
              <a:spcBef>
                <a:spcPts val="800"/>
              </a:spcBef>
              <a:spcAft>
                <a:spcPts val="0"/>
              </a:spcAft>
              <a:buSzPts val="2800"/>
              <a:buNone/>
              <a:defRPr sz="2800"/>
            </a:lvl3pPr>
            <a:lvl4pPr lvl="3" rtl="0" algn="ctr">
              <a:lnSpc>
                <a:spcPct val="100000"/>
              </a:lnSpc>
              <a:spcBef>
                <a:spcPts val="800"/>
              </a:spcBef>
              <a:spcAft>
                <a:spcPts val="0"/>
              </a:spcAft>
              <a:buSzPts val="2800"/>
              <a:buNone/>
              <a:defRPr sz="2800"/>
            </a:lvl4pPr>
            <a:lvl5pPr lvl="4" rtl="0" algn="ctr">
              <a:lnSpc>
                <a:spcPct val="100000"/>
              </a:lnSpc>
              <a:spcBef>
                <a:spcPts val="800"/>
              </a:spcBef>
              <a:spcAft>
                <a:spcPts val="0"/>
              </a:spcAft>
              <a:buSzPts val="2800"/>
              <a:buNone/>
              <a:defRPr sz="2800"/>
            </a:lvl5pPr>
            <a:lvl6pPr lvl="5" rtl="0" algn="ctr">
              <a:lnSpc>
                <a:spcPct val="100000"/>
              </a:lnSpc>
              <a:spcBef>
                <a:spcPts val="800"/>
              </a:spcBef>
              <a:spcAft>
                <a:spcPts val="0"/>
              </a:spcAft>
              <a:buSzPts val="2800"/>
              <a:buNone/>
              <a:defRPr sz="2800"/>
            </a:lvl6pPr>
            <a:lvl7pPr lvl="6" rtl="0" algn="ctr">
              <a:lnSpc>
                <a:spcPct val="100000"/>
              </a:lnSpc>
              <a:spcBef>
                <a:spcPts val="800"/>
              </a:spcBef>
              <a:spcAft>
                <a:spcPts val="0"/>
              </a:spcAft>
              <a:buSzPts val="2800"/>
              <a:buNone/>
              <a:defRPr sz="2800"/>
            </a:lvl7pPr>
            <a:lvl8pPr lvl="7" rtl="0" algn="ctr">
              <a:lnSpc>
                <a:spcPct val="100000"/>
              </a:lnSpc>
              <a:spcBef>
                <a:spcPts val="800"/>
              </a:spcBef>
              <a:spcAft>
                <a:spcPts val="0"/>
              </a:spcAft>
              <a:buSzPts val="2800"/>
              <a:buNone/>
              <a:defRPr sz="2800"/>
            </a:lvl8pPr>
            <a:lvl9pPr lvl="8" rtl="0" algn="ctr">
              <a:lnSpc>
                <a:spcPct val="100000"/>
              </a:lnSpc>
              <a:spcBef>
                <a:spcPts val="800"/>
              </a:spcBef>
              <a:spcAft>
                <a:spcPts val="0"/>
              </a:spcAft>
              <a:buSzPts val="2800"/>
              <a:buNone/>
              <a:defRPr sz="2800"/>
            </a:lvl9pPr>
          </a:lstStyle>
          <a:p/>
        </p:txBody>
      </p:sp>
      <p:sp>
        <p:nvSpPr>
          <p:cNvPr id="124" name="Google Shape;124;p15"/>
          <p:cNvSpPr txBox="1"/>
          <p:nvPr>
            <p:ph idx="12" type="sldNum"/>
          </p:nvPr>
        </p:nvSpPr>
        <p:spPr>
          <a:xfrm>
            <a:off x="8472458" y="4663217"/>
            <a:ext cx="548700" cy="207900"/>
          </a:xfrm>
          <a:prstGeom prst="rect">
            <a:avLst/>
          </a:prstGeom>
        </p:spPr>
        <p:txBody>
          <a:bodyPr anchorCtr="0" anchor="ctr" bIns="34275" lIns="34275" spcFirstLastPara="1" rIns="34275" wrap="square" tIns="3427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17" name="Shape 17"/>
        <p:cNvGrpSpPr/>
        <p:nvPr/>
      </p:nvGrpSpPr>
      <p:grpSpPr>
        <a:xfrm>
          <a:off x="0" y="0"/>
          <a:ext cx="0" cy="0"/>
          <a:chOff x="0" y="0"/>
          <a:chExt cx="0" cy="0"/>
        </a:xfrm>
      </p:grpSpPr>
      <p:pic>
        <p:nvPicPr>
          <p:cNvPr descr="Picture 6" id="18" name="Google Shape;18;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 name="Google Shape;19;p3"/>
          <p:cNvSpPr/>
          <p:nvPr/>
        </p:nvSpPr>
        <p:spPr>
          <a:xfrm>
            <a:off x="441542" y="441543"/>
            <a:ext cx="8260800" cy="426030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20" name="Google Shape;20;p3"/>
          <p:cNvCxnSpPr/>
          <p:nvPr/>
        </p:nvCxnSpPr>
        <p:spPr>
          <a:xfrm>
            <a:off x="1318364" y="1526845"/>
            <a:ext cx="6403800" cy="0"/>
          </a:xfrm>
          <a:prstGeom prst="straightConnector1">
            <a:avLst/>
          </a:prstGeom>
          <a:noFill/>
          <a:ln cap="flat" cmpd="sng" w="12700">
            <a:solidFill>
              <a:srgbClr val="A5A5A5"/>
            </a:solidFill>
            <a:prstDash val="solid"/>
            <a:miter lim="800000"/>
            <a:headEnd len="sm" w="sm" type="none"/>
            <a:tailEnd len="sm" w="sm" type="none"/>
          </a:ln>
        </p:spPr>
      </p:cxnSp>
      <p:sp>
        <p:nvSpPr>
          <p:cNvPr id="21" name="Google Shape;21;p3"/>
          <p:cNvSpPr txBox="1"/>
          <p:nvPr>
            <p:ph idx="1" type="body"/>
          </p:nvPr>
        </p:nvSpPr>
        <p:spPr>
          <a:xfrm>
            <a:off x="1290638" y="1828800"/>
            <a:ext cx="6431700" cy="2102700"/>
          </a:xfrm>
          <a:prstGeom prst="rect">
            <a:avLst/>
          </a:prstGeom>
          <a:noFill/>
          <a:ln>
            <a:noFill/>
          </a:ln>
        </p:spPr>
        <p:txBody>
          <a:bodyPr anchorCtr="0" anchor="t" bIns="34275" lIns="34275" spcFirstLastPara="1" rIns="34275" wrap="square" tIns="34275">
            <a:normAutofit/>
          </a:bodyPr>
          <a:lstStyle>
            <a:lvl1pPr indent="-342900" lvl="0" marL="457200" algn="l">
              <a:lnSpc>
                <a:spcPct val="150000"/>
              </a:lnSpc>
              <a:spcBef>
                <a:spcPts val="0"/>
              </a:spcBef>
              <a:spcAft>
                <a:spcPts val="0"/>
              </a:spcAft>
              <a:buClr>
                <a:srgbClr val="5D5D5D"/>
              </a:buClr>
              <a:buSzPts val="1800"/>
              <a:buFont typeface="Open Sans ExtraBold"/>
              <a:buAutoNum type="arabicPeriod"/>
              <a:defRPr sz="1800">
                <a:solidFill>
                  <a:srgbClr val="5D5D5D"/>
                </a:solidFill>
                <a:latin typeface="Open Sans"/>
                <a:ea typeface="Open Sans"/>
                <a:cs typeface="Open Sans"/>
                <a:sym typeface="Open Sans"/>
              </a:defRPr>
            </a:lvl1pPr>
            <a:lvl2pPr indent="-342900" lvl="1" marL="9144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2pPr>
            <a:lvl3pPr indent="-342900" lvl="2" marL="13716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3pPr>
            <a:lvl4pPr indent="-342900" lvl="3" marL="18288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4pPr>
            <a:lvl5pPr indent="-342900" lvl="4" marL="22860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22" name="Google Shape;22;p3"/>
          <p:cNvSpPr txBox="1"/>
          <p:nvPr/>
        </p:nvSpPr>
        <p:spPr>
          <a:xfrm>
            <a:off x="1365338" y="915710"/>
            <a:ext cx="4412400" cy="484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5D5D5D"/>
              </a:buClr>
              <a:buSzPts val="2700"/>
              <a:buFont typeface="Open Sans Light"/>
              <a:buNone/>
            </a:pPr>
            <a:r>
              <a:rPr b="0" i="0" lang="en" sz="2700" u="none" cap="none" strike="noStrike">
                <a:solidFill>
                  <a:srgbClr val="5D5D5D"/>
                </a:solidFill>
                <a:latin typeface="Open Sans Light"/>
                <a:ea typeface="Open Sans Light"/>
                <a:cs typeface="Open Sans Light"/>
                <a:sym typeface="Open Sans Light"/>
              </a:rPr>
              <a:t>Agenda</a:t>
            </a:r>
            <a:endParaRPr b="0" i="0" sz="2700" u="none" cap="none" strike="noStrike">
              <a:solidFill>
                <a:srgbClr val="5D5D5D"/>
              </a:solidFill>
              <a:latin typeface="Open Sans Light"/>
              <a:ea typeface="Open Sans Light"/>
              <a:cs typeface="Open Sans Light"/>
              <a:sym typeface="Open Sa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23" name="Shape 23"/>
        <p:cNvGrpSpPr/>
        <p:nvPr/>
      </p:nvGrpSpPr>
      <p:grpSpPr>
        <a:xfrm>
          <a:off x="0" y="0"/>
          <a:ext cx="0" cy="0"/>
          <a:chOff x="0" y="0"/>
          <a:chExt cx="0" cy="0"/>
        </a:xfrm>
      </p:grpSpPr>
      <p:pic>
        <p:nvPicPr>
          <p:cNvPr descr="Picture 6" id="24" name="Google Shape;24;p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5" name="Google Shape;25;p4"/>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26" name="Google Shape;26;p4"/>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lvl1pPr indent="-228600" lvl="0" marL="457200" algn="ctr">
              <a:lnSpc>
                <a:spcPct val="100000"/>
              </a:lnSpc>
              <a:spcBef>
                <a:spcPts val="0"/>
              </a:spcBef>
              <a:spcAft>
                <a:spcPts val="0"/>
              </a:spcAft>
              <a:buClr>
                <a:schemeClr val="lt1"/>
              </a:buClr>
              <a:buSzPts val="3300"/>
              <a:buNone/>
              <a:defRPr sz="3300">
                <a:solidFill>
                  <a:schemeClr val="lt1"/>
                </a:solidFill>
              </a:defRPr>
            </a:lvl1pPr>
            <a:lvl2pPr indent="-438150" lvl="1" marL="914400" algn="l">
              <a:lnSpc>
                <a:spcPct val="90000"/>
              </a:lnSpc>
              <a:spcBef>
                <a:spcPts val="800"/>
              </a:spcBef>
              <a:spcAft>
                <a:spcPts val="0"/>
              </a:spcAft>
              <a:buClr>
                <a:srgbClr val="5D5D5D"/>
              </a:buClr>
              <a:buSzPts val="3300"/>
              <a:buChar char="•"/>
              <a:defRPr sz="3300"/>
            </a:lvl2pPr>
            <a:lvl3pPr indent="-438150" lvl="2" marL="1371600" algn="l">
              <a:lnSpc>
                <a:spcPct val="90000"/>
              </a:lnSpc>
              <a:spcBef>
                <a:spcPts val="800"/>
              </a:spcBef>
              <a:spcAft>
                <a:spcPts val="0"/>
              </a:spcAft>
              <a:buClr>
                <a:srgbClr val="5D5D5D"/>
              </a:buClr>
              <a:buSzPts val="3300"/>
              <a:buChar char="•"/>
              <a:defRPr sz="3300"/>
            </a:lvl3pPr>
            <a:lvl4pPr indent="-438150" lvl="3" marL="1828800" algn="l">
              <a:lnSpc>
                <a:spcPct val="90000"/>
              </a:lnSpc>
              <a:spcBef>
                <a:spcPts val="800"/>
              </a:spcBef>
              <a:spcAft>
                <a:spcPts val="0"/>
              </a:spcAft>
              <a:buClr>
                <a:srgbClr val="5D5D5D"/>
              </a:buClr>
              <a:buSzPts val="3300"/>
              <a:buChar char="•"/>
              <a:defRPr sz="3300"/>
            </a:lvl4pPr>
            <a:lvl5pPr indent="-438150" lvl="4" marL="2286000" algn="l">
              <a:lnSpc>
                <a:spcPct val="90000"/>
              </a:lnSpc>
              <a:spcBef>
                <a:spcPts val="800"/>
              </a:spcBef>
              <a:spcAft>
                <a:spcPts val="0"/>
              </a:spcAft>
              <a:buClr>
                <a:srgbClr val="5D5D5D"/>
              </a:buClr>
              <a:buSzPts val="3300"/>
              <a:buChar char="•"/>
              <a:defRPr sz="3300"/>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Headline">
  <p:cSld name="Text with Headline">
    <p:spTree>
      <p:nvGrpSpPr>
        <p:cNvPr id="27" name="Shape 27"/>
        <p:cNvGrpSpPr/>
        <p:nvPr/>
      </p:nvGrpSpPr>
      <p:grpSpPr>
        <a:xfrm>
          <a:off x="0" y="0"/>
          <a:ext cx="0" cy="0"/>
          <a:chOff x="0" y="0"/>
          <a:chExt cx="0" cy="0"/>
        </a:xfrm>
      </p:grpSpPr>
      <p:pic>
        <p:nvPicPr>
          <p:cNvPr descr="Picture 6" id="28" name="Google Shape;28;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 name="Google Shape;29;p5"/>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30" name="Google Shape;30;p5"/>
          <p:cNvCxnSpPr/>
          <p:nvPr/>
        </p:nvCxnSpPr>
        <p:spPr>
          <a:xfrm>
            <a:off x="1788091" y="5107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31" name="Google Shape;31;p5"/>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32" name="Google Shape;32;p5"/>
          <p:cNvSpPr txBox="1"/>
          <p:nvPr>
            <p:ph idx="1" type="body"/>
          </p:nvPr>
        </p:nvSpPr>
        <p:spPr>
          <a:xfrm>
            <a:off x="1788319" y="29766"/>
            <a:ext cx="4412400" cy="484500"/>
          </a:xfrm>
          <a:prstGeom prst="rect">
            <a:avLst/>
          </a:prstGeom>
          <a:noFill/>
          <a:ln>
            <a:noFill/>
          </a:ln>
        </p:spPr>
        <p:txBody>
          <a:bodyPr anchorCtr="0" anchor="ctr" bIns="34275" lIns="34275" spcFirstLastPara="1" rIns="34275" wrap="square" tIns="34275">
            <a:normAutofit/>
          </a:bodyPr>
          <a:lstStyle>
            <a:lvl1pPr indent="-228600" lvl="0" marL="457200" rtl="0" algn="l">
              <a:lnSpc>
                <a:spcPct val="90000"/>
              </a:lnSpc>
              <a:spcBef>
                <a:spcPts val="800"/>
              </a:spcBef>
              <a:spcAft>
                <a:spcPts val="0"/>
              </a:spcAft>
              <a:buClr>
                <a:srgbClr val="5D5D5D"/>
              </a:buClr>
              <a:buSzPts val="2700"/>
              <a:buNone/>
              <a:defRPr sz="2700">
                <a:solidFill>
                  <a:srgbClr val="5D5D5D"/>
                </a:solidFill>
              </a:defRPr>
            </a:lvl1pPr>
            <a:lvl2pPr indent="-317500" lvl="1" marL="914400" rtl="0" algn="l">
              <a:lnSpc>
                <a:spcPct val="90000"/>
              </a:lnSpc>
              <a:spcBef>
                <a:spcPts val="800"/>
              </a:spcBef>
              <a:spcAft>
                <a:spcPts val="0"/>
              </a:spcAft>
              <a:buClr>
                <a:srgbClr val="5D5D5D"/>
              </a:buClr>
              <a:buSzPts val="1400"/>
              <a:buChar char="•"/>
              <a:defRPr/>
            </a:lvl2pPr>
            <a:lvl3pPr indent="-317500" lvl="2" marL="1371600" rtl="0" algn="l">
              <a:lnSpc>
                <a:spcPct val="90000"/>
              </a:lnSpc>
              <a:spcBef>
                <a:spcPts val="800"/>
              </a:spcBef>
              <a:spcAft>
                <a:spcPts val="0"/>
              </a:spcAft>
              <a:buClr>
                <a:srgbClr val="5D5D5D"/>
              </a:buClr>
              <a:buSzPts val="1400"/>
              <a:buChar char="•"/>
              <a:defRPr/>
            </a:lvl3pPr>
            <a:lvl4pPr indent="-317500" lvl="3" marL="1828800" rtl="0" algn="l">
              <a:lnSpc>
                <a:spcPct val="90000"/>
              </a:lnSpc>
              <a:spcBef>
                <a:spcPts val="800"/>
              </a:spcBef>
              <a:spcAft>
                <a:spcPts val="0"/>
              </a:spcAft>
              <a:buClr>
                <a:srgbClr val="5D5D5D"/>
              </a:buClr>
              <a:buSzPts val="1400"/>
              <a:buChar char="•"/>
              <a:defRPr/>
            </a:lvl4pPr>
            <a:lvl5pPr indent="-317500" lvl="4" marL="2286000" rtl="0" algn="l">
              <a:lnSpc>
                <a:spcPct val="90000"/>
              </a:lnSpc>
              <a:spcBef>
                <a:spcPts val="800"/>
              </a:spcBef>
              <a:spcAft>
                <a:spcPts val="0"/>
              </a:spcAft>
              <a:buClr>
                <a:srgbClr val="5D5D5D"/>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33" name="Google Shape;33;p5"/>
          <p:cNvSpPr txBox="1"/>
          <p:nvPr>
            <p:ph idx="2" type="body"/>
          </p:nvPr>
        </p:nvSpPr>
        <p:spPr>
          <a:xfrm>
            <a:off x="1759744" y="634604"/>
            <a:ext cx="5060100" cy="12240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34" name="Google Shape;34;p5"/>
          <p:cNvSpPr txBox="1"/>
          <p:nvPr>
            <p:ph idx="12" type="sldNum"/>
          </p:nvPr>
        </p:nvSpPr>
        <p:spPr>
          <a:xfrm>
            <a:off x="1759744" y="4738532"/>
            <a:ext cx="262800" cy="253800"/>
          </a:xfrm>
          <a:prstGeom prst="rect">
            <a:avLst/>
          </a:prstGeom>
          <a:noFill/>
          <a:ln>
            <a:noFill/>
          </a:ln>
        </p:spPr>
        <p:txBody>
          <a:bodyPr anchorCtr="0" anchor="ctr" bIns="34275" lIns="34275" spcFirstLastPara="1" rIns="34275" wrap="square" tIns="34275">
            <a:spAutoFit/>
          </a:bodyPr>
          <a:lstStyle>
            <a:lvl1pPr indent="0" lvl="0"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pic>
        <p:nvPicPr>
          <p:cNvPr id="35" name="Google Shape;35;p5"/>
          <p:cNvPicPr preferRelativeResize="0"/>
          <p:nvPr/>
        </p:nvPicPr>
        <p:blipFill>
          <a:blip r:embed="rId4">
            <a:alphaModFix/>
          </a:blip>
          <a:stretch>
            <a:fillRect/>
          </a:stretch>
        </p:blipFill>
        <p:spPr>
          <a:xfrm>
            <a:off x="-1" y="4420678"/>
            <a:ext cx="864299" cy="7228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p:cSld name="Two-Column">
    <p:spTree>
      <p:nvGrpSpPr>
        <p:cNvPr id="36" name="Shape 36"/>
        <p:cNvGrpSpPr/>
        <p:nvPr/>
      </p:nvGrpSpPr>
      <p:grpSpPr>
        <a:xfrm>
          <a:off x="0" y="0"/>
          <a:ext cx="0" cy="0"/>
          <a:chOff x="0" y="0"/>
          <a:chExt cx="0" cy="0"/>
        </a:xfrm>
      </p:grpSpPr>
      <p:pic>
        <p:nvPicPr>
          <p:cNvPr descr="Picture 6" id="37" name="Google Shape;37;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 name="Google Shape;38;p6"/>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 name="Google Shape;39;p6"/>
          <p:cNvSpPr txBox="1"/>
          <p:nvPr>
            <p:ph idx="1" type="body"/>
          </p:nvPr>
        </p:nvSpPr>
        <p:spPr>
          <a:xfrm>
            <a:off x="1759744" y="2233613"/>
            <a:ext cx="3217200" cy="16848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cxnSp>
        <p:nvCxnSpPr>
          <p:cNvPr id="40" name="Google Shape;40;p6"/>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41" name="Google Shape;41;p6"/>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cxnSp>
        <p:nvCxnSpPr>
          <p:cNvPr id="42" name="Google Shape;42;p6"/>
          <p:cNvCxnSpPr/>
          <p:nvPr/>
        </p:nvCxnSpPr>
        <p:spPr>
          <a:xfrm flipH="1">
            <a:off x="5146249" y="1968332"/>
            <a:ext cx="27000" cy="195000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43" name="Google Shape;43;p6"/>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44" name="Google Shape;44;p6"/>
          <p:cNvSpPr txBox="1"/>
          <p:nvPr>
            <p:ph idx="3" type="body"/>
          </p:nvPr>
        </p:nvSpPr>
        <p:spPr>
          <a:xfrm>
            <a:off x="1759743" y="1901429"/>
            <a:ext cx="3216600" cy="3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b="1">
                <a:solidFill>
                  <a:srgbClr val="5D5D5D"/>
                </a:solidFill>
                <a:latin typeface="Open Sans"/>
                <a:ea typeface="Open Sans"/>
                <a:cs typeface="Open Sans"/>
                <a:sym typeface="Open Sans"/>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45" name="Google Shape;45;p6"/>
          <p:cNvSpPr txBox="1"/>
          <p:nvPr>
            <p:ph idx="4" type="body"/>
          </p:nvPr>
        </p:nvSpPr>
        <p:spPr>
          <a:xfrm>
            <a:off x="5451790" y="1901429"/>
            <a:ext cx="3216600" cy="3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b="1">
                <a:solidFill>
                  <a:srgbClr val="5D5D5D"/>
                </a:solidFill>
                <a:latin typeface="Open Sans"/>
                <a:ea typeface="Open Sans"/>
                <a:cs typeface="Open Sans"/>
                <a:sym typeface="Open Sans"/>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46" name="Google Shape;46;p6"/>
          <p:cNvSpPr txBox="1"/>
          <p:nvPr>
            <p:ph idx="5" type="body"/>
          </p:nvPr>
        </p:nvSpPr>
        <p:spPr>
          <a:xfrm>
            <a:off x="5454074" y="2231231"/>
            <a:ext cx="3217200" cy="16848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47" name="Google Shape;47;p6"/>
          <p:cNvSpPr txBox="1"/>
          <p:nvPr>
            <p:ph idx="12" type="sldNum"/>
          </p:nvPr>
        </p:nvSpPr>
        <p:spPr>
          <a:xfrm>
            <a:off x="1760374" y="4738688"/>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8" name="Shape 48"/>
        <p:cNvGrpSpPr/>
        <p:nvPr/>
      </p:nvGrpSpPr>
      <p:grpSpPr>
        <a:xfrm>
          <a:off x="0" y="0"/>
          <a:ext cx="0" cy="0"/>
          <a:chOff x="0" y="0"/>
          <a:chExt cx="0" cy="0"/>
        </a:xfrm>
      </p:grpSpPr>
      <p:pic>
        <p:nvPicPr>
          <p:cNvPr descr="Picture 6" id="49" name="Google Shape;49;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0" name="Google Shape;50;p7"/>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51" name="Google Shape;51;p7"/>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52" name="Google Shape;52;p7"/>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53" name="Google Shape;53;p7"/>
          <p:cNvSpPr/>
          <p:nvPr/>
        </p:nvSpPr>
        <p:spPr>
          <a:xfrm>
            <a:off x="1759908" y="1947715"/>
            <a:ext cx="2949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5A5A5"/>
              </a:buClr>
              <a:buSzPts val="4100"/>
              <a:buFont typeface="Arial"/>
              <a:buNone/>
            </a:pPr>
            <a:r>
              <a:rPr b="0" i="0" lang="en" sz="4100" u="none" cap="none" strike="noStrike">
                <a:solidFill>
                  <a:srgbClr val="A5A5A5"/>
                </a:solidFill>
                <a:latin typeface="Arial"/>
                <a:ea typeface="Arial"/>
                <a:cs typeface="Arial"/>
                <a:sym typeface="Arial"/>
              </a:rPr>
              <a:t>“</a:t>
            </a:r>
            <a:endParaRPr b="0" i="0" sz="4100" u="none" cap="none" strike="noStrike">
              <a:solidFill>
                <a:srgbClr val="A5A5A5"/>
              </a:solidFill>
              <a:latin typeface="Arial"/>
              <a:ea typeface="Arial"/>
              <a:cs typeface="Arial"/>
              <a:sym typeface="Arial"/>
            </a:endParaRPr>
          </a:p>
        </p:txBody>
      </p:sp>
      <p:sp>
        <p:nvSpPr>
          <p:cNvPr id="54" name="Google Shape;54;p7"/>
          <p:cNvSpPr/>
          <p:nvPr>
            <p:ph idx="2" type="pic"/>
          </p:nvPr>
        </p:nvSpPr>
        <p:spPr>
          <a:xfrm rot="429228">
            <a:off x="6536402" y="1187067"/>
            <a:ext cx="1999465" cy="3131443"/>
          </a:xfrm>
          <a:prstGeom prst="rect">
            <a:avLst/>
          </a:prstGeom>
          <a:noFill/>
          <a:ln>
            <a:noFill/>
          </a:ln>
        </p:spPr>
      </p:sp>
      <p:sp>
        <p:nvSpPr>
          <p:cNvPr id="55" name="Google Shape;55;p7"/>
          <p:cNvSpPr txBox="1"/>
          <p:nvPr>
            <p:ph idx="1" type="body"/>
          </p:nvPr>
        </p:nvSpPr>
        <p:spPr>
          <a:xfrm>
            <a:off x="2007075" y="4025561"/>
            <a:ext cx="3309900" cy="277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1400"/>
              <a:buNone/>
              <a:defRPr sz="1400" cap="none">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6" name="Google Shape;56;p7"/>
          <p:cNvSpPr txBox="1"/>
          <p:nvPr>
            <p:ph idx="3" type="body"/>
          </p:nvPr>
        </p:nvSpPr>
        <p:spPr>
          <a:xfrm>
            <a:off x="2007394" y="2084785"/>
            <a:ext cx="3964800" cy="1662000"/>
          </a:xfrm>
          <a:prstGeom prst="rect">
            <a:avLst/>
          </a:prstGeom>
          <a:noFill/>
          <a:ln>
            <a:noFill/>
          </a:ln>
        </p:spPr>
        <p:txBody>
          <a:bodyPr anchorCtr="0" anchor="t" bIns="34275" lIns="34275" spcFirstLastPara="1" rIns="34275" wrap="square" tIns="34275">
            <a:noAutofit/>
          </a:bodyPr>
          <a:lstStyle>
            <a:lvl1pPr indent="-228600" lvl="0" marL="457200" algn="l">
              <a:lnSpc>
                <a:spcPct val="90000"/>
              </a:lnSpc>
              <a:spcBef>
                <a:spcPts val="800"/>
              </a:spcBef>
              <a:spcAft>
                <a:spcPts val="0"/>
              </a:spcAft>
              <a:buClr>
                <a:srgbClr val="5D5D5D"/>
              </a:buClr>
              <a:buSzPts val="1800"/>
              <a:buNone/>
              <a:defRPr sz="1800">
                <a:solidFill>
                  <a:srgbClr val="5D5D5D"/>
                </a:solidFill>
              </a:defRPr>
            </a:lvl1pPr>
            <a:lvl2pPr indent="-342900" lvl="1" marL="914400" algn="l">
              <a:lnSpc>
                <a:spcPct val="90000"/>
              </a:lnSpc>
              <a:spcBef>
                <a:spcPts val="800"/>
              </a:spcBef>
              <a:spcAft>
                <a:spcPts val="0"/>
              </a:spcAft>
              <a:buClr>
                <a:srgbClr val="828282"/>
              </a:buClr>
              <a:buSzPts val="1800"/>
              <a:buChar char="•"/>
              <a:defRPr sz="1800">
                <a:solidFill>
                  <a:srgbClr val="828282"/>
                </a:solidFill>
              </a:defRPr>
            </a:lvl2pPr>
            <a:lvl3pPr indent="-342900" lvl="2" marL="1371600" algn="l">
              <a:lnSpc>
                <a:spcPct val="90000"/>
              </a:lnSpc>
              <a:spcBef>
                <a:spcPts val="800"/>
              </a:spcBef>
              <a:spcAft>
                <a:spcPts val="0"/>
              </a:spcAft>
              <a:buClr>
                <a:srgbClr val="828282"/>
              </a:buClr>
              <a:buSzPts val="1800"/>
              <a:buChar char="•"/>
              <a:defRPr sz="1800">
                <a:solidFill>
                  <a:srgbClr val="828282"/>
                </a:solidFill>
              </a:defRPr>
            </a:lvl3pPr>
            <a:lvl4pPr indent="-342900" lvl="3" marL="1828800" algn="l">
              <a:lnSpc>
                <a:spcPct val="90000"/>
              </a:lnSpc>
              <a:spcBef>
                <a:spcPts val="800"/>
              </a:spcBef>
              <a:spcAft>
                <a:spcPts val="0"/>
              </a:spcAft>
              <a:buClr>
                <a:srgbClr val="828282"/>
              </a:buClr>
              <a:buSzPts val="1800"/>
              <a:buChar char="•"/>
              <a:defRPr sz="1800">
                <a:solidFill>
                  <a:srgbClr val="828282"/>
                </a:solidFill>
              </a:defRPr>
            </a:lvl4pPr>
            <a:lvl5pPr indent="-342900" lvl="4" marL="2286000" algn="l">
              <a:lnSpc>
                <a:spcPct val="90000"/>
              </a:lnSpc>
              <a:spcBef>
                <a:spcPts val="800"/>
              </a:spcBef>
              <a:spcAft>
                <a:spcPts val="0"/>
              </a:spcAft>
              <a:buClr>
                <a:srgbClr val="828282"/>
              </a:buClr>
              <a:buSzPts val="1800"/>
              <a:buChar char="•"/>
              <a:defRPr sz="1800">
                <a:solidFill>
                  <a:srgbClr val="828282"/>
                </a:solidFill>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7" name="Google Shape;57;p7"/>
          <p:cNvSpPr txBox="1"/>
          <p:nvPr>
            <p:ph idx="4"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8" name="Google Shape;58;p7"/>
          <p:cNvSpPr txBox="1"/>
          <p:nvPr>
            <p:ph idx="12" type="sldNum"/>
          </p:nvPr>
        </p:nvSpPr>
        <p:spPr>
          <a:xfrm>
            <a:off x="1744264" y="4749711"/>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59" name="Shape 59"/>
        <p:cNvGrpSpPr/>
        <p:nvPr/>
      </p:nvGrpSpPr>
      <p:grpSpPr>
        <a:xfrm>
          <a:off x="0" y="0"/>
          <a:ext cx="0" cy="0"/>
          <a:chOff x="0" y="0"/>
          <a:chExt cx="0" cy="0"/>
        </a:xfrm>
      </p:grpSpPr>
      <p:pic>
        <p:nvPicPr>
          <p:cNvPr descr="Picture 6" id="60" name="Google Shape;60;p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8"/>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 name="Google Shape;62;p8"/>
          <p:cNvSpPr txBox="1"/>
          <p:nvPr>
            <p:ph idx="12" type="sldNum"/>
          </p:nvPr>
        </p:nvSpPr>
        <p:spPr>
          <a:xfrm>
            <a:off x="1751676" y="4746371"/>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64" name="Google Shape;64;p8"/>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65" name="Google Shape;65;p8"/>
          <p:cNvSpPr txBox="1"/>
          <p:nvPr>
            <p:ph idx="1"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66" name="Google Shape;66;p8"/>
          <p:cNvSpPr txBox="1"/>
          <p:nvPr>
            <p:ph idx="2" type="body"/>
          </p:nvPr>
        </p:nvSpPr>
        <p:spPr>
          <a:xfrm>
            <a:off x="1795463" y="1901428"/>
            <a:ext cx="5112600" cy="2300400"/>
          </a:xfrm>
          <a:prstGeom prst="rect">
            <a:avLst/>
          </a:prstGeom>
          <a:noFill/>
          <a:ln>
            <a:noFill/>
          </a:ln>
        </p:spPr>
        <p:txBody>
          <a:bodyPr anchorCtr="0" anchor="t" bIns="34275" lIns="34275" spcFirstLastPara="1" rIns="34275" wrap="square" tIns="34275">
            <a:normAutofit/>
          </a:bodyPr>
          <a:lstStyle>
            <a:lvl1pPr indent="-323850" lvl="0" marL="457200" algn="l">
              <a:lnSpc>
                <a:spcPct val="100000"/>
              </a:lnSpc>
              <a:spcBef>
                <a:spcPts val="0"/>
              </a:spcBef>
              <a:spcAft>
                <a:spcPts val="0"/>
              </a:spcAft>
              <a:buClr>
                <a:srgbClr val="5D5D5D"/>
              </a:buClr>
              <a:buSzPts val="1500"/>
              <a:buChar char="•"/>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67" name="Google Shape;67;p8"/>
          <p:cNvSpPr txBox="1"/>
          <p:nvPr>
            <p:ph idx="3" type="body"/>
          </p:nvPr>
        </p:nvSpPr>
        <p:spPr>
          <a:xfrm>
            <a:off x="2031206" y="4756547"/>
            <a:ext cx="4326000" cy="2073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7F7F7F"/>
              </a:buClr>
              <a:buSzPts val="900"/>
              <a:buNone/>
              <a:defRPr i="1" sz="900">
                <a:solidFill>
                  <a:srgbClr val="7F7F7F"/>
                </a:solidFill>
                <a:latin typeface="Calibri"/>
                <a:ea typeface="Calibri"/>
                <a:cs typeface="Calibri"/>
                <a:sym typeface="Calibri"/>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all-Out">
    <p:spTree>
      <p:nvGrpSpPr>
        <p:cNvPr id="68" name="Shape 68"/>
        <p:cNvGrpSpPr/>
        <p:nvPr/>
      </p:nvGrpSpPr>
      <p:grpSpPr>
        <a:xfrm>
          <a:off x="0" y="0"/>
          <a:ext cx="0" cy="0"/>
          <a:chOff x="0" y="0"/>
          <a:chExt cx="0" cy="0"/>
        </a:xfrm>
      </p:grpSpPr>
      <p:pic>
        <p:nvPicPr>
          <p:cNvPr descr="Picture 6" id="69" name="Google Shape;69;p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0" name="Google Shape;70;p9"/>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71" name="Google Shape;71;p9"/>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72" name="Google Shape;72;p9"/>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cxnSp>
        <p:nvCxnSpPr>
          <p:cNvPr id="73" name="Google Shape;73;p9"/>
          <p:cNvCxnSpPr/>
          <p:nvPr/>
        </p:nvCxnSpPr>
        <p:spPr>
          <a:xfrm>
            <a:off x="1787014" y="2542278"/>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74" name="Google Shape;74;p9"/>
          <p:cNvCxnSpPr/>
          <p:nvPr/>
        </p:nvCxnSpPr>
        <p:spPr>
          <a:xfrm>
            <a:off x="1787014" y="3506801"/>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75" name="Google Shape;75;p9"/>
          <p:cNvCxnSpPr/>
          <p:nvPr/>
        </p:nvCxnSpPr>
        <p:spPr>
          <a:xfrm>
            <a:off x="1787014" y="4513141"/>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76" name="Google Shape;76;p9"/>
          <p:cNvSpPr txBox="1"/>
          <p:nvPr>
            <p:ph idx="1"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7" name="Google Shape;77;p9"/>
          <p:cNvSpPr txBox="1"/>
          <p:nvPr>
            <p:ph idx="2" type="body"/>
          </p:nvPr>
        </p:nvSpPr>
        <p:spPr>
          <a:xfrm>
            <a:off x="1843088" y="1784003"/>
            <a:ext cx="1127400" cy="6924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8" name="Google Shape;78;p9"/>
          <p:cNvSpPr txBox="1"/>
          <p:nvPr>
            <p:ph idx="3" type="body"/>
          </p:nvPr>
        </p:nvSpPr>
        <p:spPr>
          <a:xfrm>
            <a:off x="3226594" y="1836019"/>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9" name="Google Shape;79;p9"/>
          <p:cNvSpPr txBox="1"/>
          <p:nvPr>
            <p:ph idx="4" type="body"/>
          </p:nvPr>
        </p:nvSpPr>
        <p:spPr>
          <a:xfrm>
            <a:off x="1843088" y="2700878"/>
            <a:ext cx="1127400" cy="6924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0" name="Google Shape;80;p9"/>
          <p:cNvSpPr txBox="1"/>
          <p:nvPr>
            <p:ph idx="5" type="body"/>
          </p:nvPr>
        </p:nvSpPr>
        <p:spPr>
          <a:xfrm>
            <a:off x="3226594" y="2752894"/>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1" name="Google Shape;81;p9"/>
          <p:cNvSpPr txBox="1"/>
          <p:nvPr>
            <p:ph idx="6" type="body"/>
          </p:nvPr>
        </p:nvSpPr>
        <p:spPr>
          <a:xfrm>
            <a:off x="1843088" y="3663019"/>
            <a:ext cx="1127400" cy="6924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2" name="Google Shape;82;p9"/>
          <p:cNvSpPr txBox="1"/>
          <p:nvPr>
            <p:ph idx="7" type="body"/>
          </p:nvPr>
        </p:nvSpPr>
        <p:spPr>
          <a:xfrm>
            <a:off x="3226594" y="3715035"/>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3" name="Google Shape;83;p9"/>
          <p:cNvSpPr txBox="1"/>
          <p:nvPr>
            <p:ph idx="12" type="sldNum"/>
          </p:nvPr>
        </p:nvSpPr>
        <p:spPr>
          <a:xfrm>
            <a:off x="1756273" y="4737354"/>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84" name="Shape 84"/>
        <p:cNvGrpSpPr/>
        <p:nvPr/>
      </p:nvGrpSpPr>
      <p:grpSpPr>
        <a:xfrm>
          <a:off x="0" y="0"/>
          <a:ext cx="0" cy="0"/>
          <a:chOff x="0" y="0"/>
          <a:chExt cx="0" cy="0"/>
        </a:xfrm>
      </p:grpSpPr>
      <p:pic>
        <p:nvPicPr>
          <p:cNvPr descr="Picture 6" id="85" name="Google Shape;85;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10"/>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 name="Google Shape;87;p10"/>
          <p:cNvSpPr txBox="1"/>
          <p:nvPr>
            <p:ph idx="12" type="sldNum"/>
          </p:nvPr>
        </p:nvSpPr>
        <p:spPr>
          <a:xfrm>
            <a:off x="1731169" y="4740695"/>
            <a:ext cx="262800" cy="2538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10"/>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89" name="Google Shape;89;p10"/>
          <p:cNvSpPr/>
          <p:nvPr>
            <p:ph idx="2" type="chart"/>
          </p:nvPr>
        </p:nvSpPr>
        <p:spPr>
          <a:xfrm>
            <a:off x="1731169" y="2012156"/>
            <a:ext cx="5326800" cy="2391900"/>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800"/>
              </a:spcBef>
              <a:spcAft>
                <a:spcPts val="0"/>
              </a:spcAft>
              <a:buClr>
                <a:srgbClr val="5D5D5D"/>
              </a:buClr>
              <a:buSzPts val="1500"/>
              <a:buFont typeface="Arial"/>
              <a:buNone/>
              <a:defRPr b="0" i="0" sz="15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2pPr>
            <a:lvl3pPr lvl="2"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3pPr>
            <a:lvl4pPr lvl="3"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4pPr>
            <a:lvl5pPr lvl="4"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5pPr>
            <a:lvl6pPr lvl="5"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6pPr>
            <a:lvl7pPr lvl="6"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7pPr>
            <a:lvl8pPr lvl="7"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8pPr>
            <a:lvl9pPr lvl="8"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9pPr>
          </a:lstStyle>
          <a:p/>
        </p:txBody>
      </p:sp>
      <p:cxnSp>
        <p:nvCxnSpPr>
          <p:cNvPr id="90" name="Google Shape;90;p10"/>
          <p:cNvCxnSpPr/>
          <p:nvPr/>
        </p:nvCxnSpPr>
        <p:spPr>
          <a:xfrm>
            <a:off x="1788091" y="1211792"/>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91" name="Google Shape;91;p10"/>
          <p:cNvPicPr preferRelativeResize="0"/>
          <p:nvPr/>
        </p:nvPicPr>
        <p:blipFill rotWithShape="1">
          <a:blip r:embed="rId4">
            <a:alphaModFix/>
          </a:blip>
          <a:srcRect b="0" l="0" r="0" t="0"/>
          <a:stretch/>
        </p:blipFill>
        <p:spPr>
          <a:xfrm>
            <a:off x="2778479" y="2012440"/>
            <a:ext cx="3587100" cy="2391300"/>
          </a:xfrm>
          <a:prstGeom prst="rect">
            <a:avLst/>
          </a:prstGeom>
          <a:noFill/>
          <a:ln>
            <a:noFill/>
          </a:ln>
        </p:spPr>
      </p:pic>
      <p:sp>
        <p:nvSpPr>
          <p:cNvPr id="92" name="Google Shape;92;p10"/>
          <p:cNvSpPr txBox="1"/>
          <p:nvPr>
            <p:ph idx="1" type="body"/>
          </p:nvPr>
        </p:nvSpPr>
        <p:spPr>
          <a:xfrm>
            <a:off x="1788319" y="617935"/>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93" name="Google Shape;93;p10"/>
          <p:cNvSpPr txBox="1"/>
          <p:nvPr>
            <p:ph idx="3" type="body"/>
          </p:nvPr>
        </p:nvSpPr>
        <p:spPr>
          <a:xfrm>
            <a:off x="1731169" y="1634729"/>
            <a:ext cx="5007300" cy="2763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b="1" sz="1400">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rmAutofit/>
          </a:bodyPr>
          <a:lstStyle>
            <a:lvl1pPr lvl="0" marR="0" rtl="0" algn="l">
              <a:lnSpc>
                <a:spcPct val="90000"/>
              </a:lnSpc>
              <a:spcBef>
                <a:spcPts val="0"/>
              </a:spcBef>
              <a:spcAft>
                <a:spcPts val="0"/>
              </a:spcAft>
              <a:buClr>
                <a:srgbClr val="5D5D5D"/>
              </a:buClr>
              <a:buSzPts val="2700"/>
              <a:buFont typeface="Open Sans Light"/>
              <a:buNone/>
              <a:defRPr b="0" i="0" sz="27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34275" spcFirstLastPara="1" rIns="34275" wrap="square" tIns="34275">
            <a:normAutofit/>
          </a:bodyPr>
          <a:lstStyle>
            <a:lvl1pPr indent="-323850" lvl="0" marL="4572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1pPr>
            <a:lvl2pPr indent="-323850" lvl="1" marL="9144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2pPr>
            <a:lvl3pPr indent="-323850" lvl="2" marL="13716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3pPr>
            <a:lvl4pPr indent="-323850" lvl="3" marL="18288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4pPr>
            <a:lvl5pPr indent="-323850" lvl="4" marL="22860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5pPr>
            <a:lvl6pPr indent="-361950" lvl="5" marL="2743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6pPr>
            <a:lvl7pPr indent="-361950" lvl="6" marL="3200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7pPr>
            <a:lvl8pPr indent="-361950" lvl="7" marL="3657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8pPr>
            <a:lvl9pPr indent="-361950" lvl="8" marL="4114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9pPr>
          </a:lstStyle>
          <a:p/>
        </p:txBody>
      </p:sp>
      <p:sp>
        <p:nvSpPr>
          <p:cNvPr id="8" name="Google Shape;8;p1"/>
          <p:cNvSpPr txBox="1"/>
          <p:nvPr>
            <p:ph idx="12" type="sldNum"/>
          </p:nvPr>
        </p:nvSpPr>
        <p:spPr>
          <a:xfrm>
            <a:off x="8305439" y="4800310"/>
            <a:ext cx="2100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hyperlink" Target="http://drive.google.com/file/d/1yLJXqBKIbYvsIgHSDydW3l0HZdLjz44m/view" TargetMode="External"/><Relationship Id="rId10" Type="http://schemas.openxmlformats.org/officeDocument/2006/relationships/image" Target="../media/image46.jpg"/><Relationship Id="rId12"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hyperlink" Target="http://drive.google.com/file/d/1Eqm6pDBswGiswveEuiuyT7GeC9_DpLb4/view" TargetMode="External"/><Relationship Id="rId9" Type="http://schemas.openxmlformats.org/officeDocument/2006/relationships/hyperlink" Target="http://drive.google.com/file/d/1KBYZdMckZVpxjJdKgWtmoi3SNrKpKanL/view" TargetMode="External"/><Relationship Id="rId5" Type="http://schemas.openxmlformats.org/officeDocument/2006/relationships/image" Target="../media/image19.jpg"/><Relationship Id="rId6" Type="http://schemas.openxmlformats.org/officeDocument/2006/relationships/hyperlink" Target="http://drive.google.com/file/d/1o6VRt8_wDtRygyM3fsigOy00ocFZRpqm/view" TargetMode="External"/><Relationship Id="rId7" Type="http://schemas.openxmlformats.org/officeDocument/2006/relationships/image" Target="../media/image25.jp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hyperlink" Target="http://drive.google.com/file/d/1pKLjXapUeg6z1INynMmbQMSE_OAzYqd0/view" TargetMode="External"/><Relationship Id="rId5" Type="http://schemas.openxmlformats.org/officeDocument/2006/relationships/image" Target="../media/image22.jpg"/><Relationship Id="rId6" Type="http://schemas.openxmlformats.org/officeDocument/2006/relationships/hyperlink" Target="http://drive.google.com/file/d/1L5pyoIUoFp9Uj5MVjNmazbX4S_41U6cc/view" TargetMode="External"/><Relationship Id="rId7" Type="http://schemas.openxmlformats.org/officeDocument/2006/relationships/image" Target="../media/image32.jpg"/></Relationships>
</file>

<file path=ppt/slides/_rels/slide14.xml.rels><?xml version="1.0" encoding="UTF-8" standalone="yes"?><Relationships xmlns="http://schemas.openxmlformats.org/package/2006/relationships"><Relationship Id="rId11" Type="http://schemas.openxmlformats.org/officeDocument/2006/relationships/hyperlink" Target="http://drive.google.com/file/d/138If3culem6Pr1g60pBlFWapSTbNtmeu/view" TargetMode="External"/><Relationship Id="rId10" Type="http://schemas.openxmlformats.org/officeDocument/2006/relationships/image" Target="../media/image35.jpg"/><Relationship Id="rId12" Type="http://schemas.openxmlformats.org/officeDocument/2006/relationships/image" Target="../media/image29.jp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hyperlink" Target="http://drive.google.com/file/d/1r7INrG6nylNryAjG3_gRdNVLzmgcxA58/view" TargetMode="External"/><Relationship Id="rId5" Type="http://schemas.openxmlformats.org/officeDocument/2006/relationships/hyperlink" Target="http://drive.google.com/file/d/1SYL249fGxqYS9GS1EgZCohO8na-9zzwO/view" TargetMode="External"/><Relationship Id="rId6" Type="http://schemas.openxmlformats.org/officeDocument/2006/relationships/image" Target="../media/image24.jpg"/><Relationship Id="rId7" Type="http://schemas.openxmlformats.org/officeDocument/2006/relationships/hyperlink" Target="http://drive.google.com/file/d/1J74Lj5HaJB_-arqsF_cj27QKzI45HL2t/view" TargetMode="External"/><Relationship Id="rId8"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drive.google.com/file/d/1GRsB1F4PSPmHZrr_05bLVwNexgQVMyvS/view" TargetMode="External"/><Relationship Id="rId10" Type="http://schemas.openxmlformats.org/officeDocument/2006/relationships/image" Target="../media/image37.jpg"/><Relationship Id="rId12" Type="http://schemas.openxmlformats.org/officeDocument/2006/relationships/image" Target="../media/image47.jpg"/><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hyperlink" Target="http://drive.google.com/file/d/1SYL249fGxqYS9GS1EgZCohO8na-9zzwO/view" TargetMode="External"/><Relationship Id="rId9" Type="http://schemas.openxmlformats.org/officeDocument/2006/relationships/hyperlink" Target="http://drive.google.com/file/d/1dPlJDhPE0qI5E-UOsJxqnX5BahNFdp6Z/view" TargetMode="External"/><Relationship Id="rId5" Type="http://schemas.openxmlformats.org/officeDocument/2006/relationships/image" Target="../media/image24.jpg"/><Relationship Id="rId6" Type="http://schemas.openxmlformats.org/officeDocument/2006/relationships/hyperlink" Target="http://drive.google.com/file/d/1J74Lj5HaJB_-arqsF_cj27QKzI45HL2t/view" TargetMode="External"/><Relationship Id="rId7" Type="http://schemas.openxmlformats.org/officeDocument/2006/relationships/image" Target="../media/image31.jp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1" Type="http://schemas.openxmlformats.org/officeDocument/2006/relationships/hyperlink" Target="http://drive.google.com/file/d/1omyTjImvjeE_-DtMu7dgimrAiyyv_1tN/view" TargetMode="External"/><Relationship Id="rId10" Type="http://schemas.openxmlformats.org/officeDocument/2006/relationships/image" Target="../media/image45.jpg"/><Relationship Id="rId12" Type="http://schemas.openxmlformats.org/officeDocument/2006/relationships/image" Target="../media/image39.jp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hyperlink" Target="http://drive.google.com/file/d/1HbVEac0sfki8M_zbB3NzqJvGm8MyRUoI/view" TargetMode="External"/><Relationship Id="rId9" Type="http://schemas.openxmlformats.org/officeDocument/2006/relationships/hyperlink" Target="http://drive.google.com/file/d/1EF4w5AogLhJ3F4TBO9ezoTDrrytPfZE5/view" TargetMode="External"/><Relationship Id="rId5" Type="http://schemas.openxmlformats.org/officeDocument/2006/relationships/image" Target="../media/image44.jpg"/><Relationship Id="rId6" Type="http://schemas.openxmlformats.org/officeDocument/2006/relationships/hyperlink" Target="http://drive.google.com/file/d/18w4Qtv0CBXK-Ll_1uod1ejbUZtlzRZDi/view" TargetMode="External"/><Relationship Id="rId7" Type="http://schemas.openxmlformats.org/officeDocument/2006/relationships/image" Target="../media/image40.jpg"/><Relationship Id="rId8"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flyclipart.com/sound-wave-icon-png-png-image-soundwave-png-338817" TargetMode="External"/><Relationship Id="rId10" Type="http://schemas.openxmlformats.org/officeDocument/2006/relationships/hyperlink" Target="https://www.istockphoto.com/illustrations/car-clipart" TargetMode="External"/><Relationship Id="rId12" Type="http://schemas.openxmlformats.org/officeDocument/2006/relationships/hyperlink" Target="https://pixabay.com/vectors/circle-math-education-360-degree-41073/"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hyperlink" Target="https://www.target.com/c/electronics-deals/-/N-556x9" TargetMode="External"/><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hyperlink" Target="https://www.aliexpress.com/i/1005002761034182.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hyperlink" Target="http://drive.google.com/file/d/1tYyFVzw3TQ5JGC39_pz6zSlZanqI1OVb/view" TargetMode="External"/><Relationship Id="rId10" Type="http://schemas.openxmlformats.org/officeDocument/2006/relationships/image" Target="../media/image52.jpg"/><Relationship Id="rId12" Type="http://schemas.openxmlformats.org/officeDocument/2006/relationships/image" Target="../media/image58.jp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hyperlink" Target="http://drive.google.com/file/d/1r7INrG6nylNryAjG3_gRdNVLzmgcxA58/view" TargetMode="External"/><Relationship Id="rId9" Type="http://schemas.openxmlformats.org/officeDocument/2006/relationships/hyperlink" Target="http://drive.google.com/file/d/1QmfRVPwOBgQ9JoP2UwnAnIq3EoZqL8Hm/view" TargetMode="External"/><Relationship Id="rId5" Type="http://schemas.openxmlformats.org/officeDocument/2006/relationships/image" Target="../media/image35.jpg"/><Relationship Id="rId6" Type="http://schemas.openxmlformats.org/officeDocument/2006/relationships/hyperlink" Target="http://drive.google.com/file/d/138If3culem6Pr1g60pBlFWapSTbNtmeu/view" TargetMode="External"/><Relationship Id="rId7" Type="http://schemas.openxmlformats.org/officeDocument/2006/relationships/image" Target="../media/image29.jp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1" Type="http://schemas.openxmlformats.org/officeDocument/2006/relationships/hyperlink" Target="http://drive.google.com/file/d/1TQX6KMGRqz7To47Xw_dMtWly2aI--JKp/view" TargetMode="External"/><Relationship Id="rId10" Type="http://schemas.openxmlformats.org/officeDocument/2006/relationships/image" Target="../media/image53.jpg"/><Relationship Id="rId12" Type="http://schemas.openxmlformats.org/officeDocument/2006/relationships/image" Target="../media/image57.jp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hyperlink" Target="http://drive.google.com/file/d/1G7z_RHGbEXvB3us_6LvWGCss_2zau8QA/view" TargetMode="External"/><Relationship Id="rId5" Type="http://schemas.openxmlformats.org/officeDocument/2006/relationships/hyperlink" Target="http://drive.google.com/file/d/1OkViqwgilUg97lHf6wiEvZgc45eqw_rk/view" TargetMode="External"/><Relationship Id="rId6" Type="http://schemas.openxmlformats.org/officeDocument/2006/relationships/image" Target="../media/image59.jpg"/><Relationship Id="rId7" Type="http://schemas.openxmlformats.org/officeDocument/2006/relationships/hyperlink" Target="http://drive.google.com/file/d/1ZJvFVrT859agDnvz9TnVXA7_Z4wmEshL/view" TargetMode="External"/><Relationship Id="rId8" Type="http://schemas.openxmlformats.org/officeDocument/2006/relationships/image" Target="../media/image5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www.youtube.com/watch?v=meMWfva-Jio" TargetMode="External"/><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tinyurl.com/2fwc9fp2" TargetMode="External"/></Relationships>
</file>

<file path=ppt/slides/_rels/slide25.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tinyurl.com/2fwc9fp2" TargetMode="External"/><Relationship Id="rId4" Type="http://schemas.openxmlformats.org/officeDocument/2006/relationships/hyperlink" Target="https://tinyurl.com/yncj4tjn" TargetMode="External"/><Relationship Id="rId9" Type="http://schemas.openxmlformats.org/officeDocument/2006/relationships/image" Target="../media/image56.png"/><Relationship Id="rId5" Type="http://schemas.openxmlformats.org/officeDocument/2006/relationships/hyperlink" Target="https://robotic-controls.com/static/inverted-pendulum/" TargetMode="External"/><Relationship Id="rId6" Type="http://schemas.openxmlformats.org/officeDocument/2006/relationships/hyperlink" Target="https://riss.ri.cmu.edu/robolaunch/" TargetMode="External"/><Relationship Id="rId7" Type="http://schemas.openxmlformats.org/officeDocument/2006/relationships/hyperlink" Target="https://www.youtube.com/channel/UC0iLihY7u36PRFrmydG5J7A" TargetMode="External"/><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www.youtube.com/watch?v=pGU1s6Y55JI" TargetMode="External"/><Relationship Id="rId5" Type="http://schemas.openxmlformats.org/officeDocument/2006/relationships/image" Target="../media/image7.jpg"/><Relationship Id="rId6" Type="http://schemas.openxmlformats.org/officeDocument/2006/relationships/image" Target="../media/image16.png"/><Relationship Id="rId7" Type="http://schemas.openxmlformats.org/officeDocument/2006/relationships/hyperlink" Target="https://www.alamy.com/stock-photo-modern-quadcopter-drone-with-camera-top-view-thin-line-linear-illustration-133820302.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hyperlink" Target="http://www.youtube.com/watch?v=yhdL4jz74WM" TargetMode="External"/><Relationship Id="rId6" Type="http://schemas.openxmlformats.org/officeDocument/2006/relationships/image" Target="../media/image21.jpg"/><Relationship Id="rId7" Type="http://schemas.openxmlformats.org/officeDocument/2006/relationships/hyperlink" Target="https://www.dreamstime.com/illustration/grabbe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6.gif"/><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idx="1" type="body"/>
          </p:nvPr>
        </p:nvSpPr>
        <p:spPr>
          <a:xfrm>
            <a:off x="4299347" y="1713310"/>
            <a:ext cx="4298100" cy="900000"/>
          </a:xfrm>
          <a:prstGeom prst="rect">
            <a:avLst/>
          </a:prstGeom>
        </p:spPr>
        <p:txBody>
          <a:bodyPr anchorCtr="0" anchor="ctr" bIns="34275" lIns="34275" spcFirstLastPara="1" rIns="34275" wrap="square" tIns="34275">
            <a:normAutofit fontScale="92500"/>
          </a:bodyPr>
          <a:lstStyle/>
          <a:p>
            <a:pPr indent="0" lvl="0" marL="0" rtl="0" algn="l">
              <a:spcBef>
                <a:spcPts val="800"/>
              </a:spcBef>
              <a:spcAft>
                <a:spcPts val="0"/>
              </a:spcAft>
              <a:buNone/>
            </a:pPr>
            <a:r>
              <a:rPr lang="en"/>
              <a:t>PID Control: Designing and Building a Control Algorithm</a:t>
            </a:r>
            <a:endParaRPr/>
          </a:p>
        </p:txBody>
      </p:sp>
      <p:sp>
        <p:nvSpPr>
          <p:cNvPr id="130" name="Google Shape;130;p16"/>
          <p:cNvSpPr txBox="1"/>
          <p:nvPr>
            <p:ph idx="2" type="body"/>
          </p:nvPr>
        </p:nvSpPr>
        <p:spPr>
          <a:xfrm>
            <a:off x="4341025" y="2908475"/>
            <a:ext cx="3672000" cy="5808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RoboLaunch Workshop Series</a:t>
            </a:r>
            <a:endParaRPr/>
          </a:p>
          <a:p>
            <a:pPr indent="0" lvl="0" marL="0" rtl="0" algn="l">
              <a:spcBef>
                <a:spcPts val="800"/>
              </a:spcBef>
              <a:spcAft>
                <a:spcPts val="0"/>
              </a:spcAft>
              <a:buNone/>
            </a:pPr>
            <a:r>
              <a:rPr lang="en"/>
              <a:t>Friday, July 22</a:t>
            </a:r>
            <a:r>
              <a:rPr baseline="30000" lang="en"/>
              <a:t>nd</a:t>
            </a:r>
            <a:r>
              <a:rPr lang="en"/>
              <a:t>, 2022</a:t>
            </a:r>
            <a:endParaRPr/>
          </a:p>
        </p:txBody>
      </p:sp>
      <p:sp>
        <p:nvSpPr>
          <p:cNvPr id="131" name="Google Shape;131;p16"/>
          <p:cNvSpPr txBox="1"/>
          <p:nvPr>
            <p:ph idx="3" type="body"/>
          </p:nvPr>
        </p:nvSpPr>
        <p:spPr>
          <a:xfrm>
            <a:off x="4336418" y="3489208"/>
            <a:ext cx="4444500" cy="484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Brady Moon, Teodor Tchalakov, and Indu Panigrahi</a:t>
            </a:r>
            <a:endParaRPr/>
          </a:p>
        </p:txBody>
      </p:sp>
      <p:pic>
        <p:nvPicPr>
          <p:cNvPr id="132" name="Google Shape;132;p16"/>
          <p:cNvPicPr preferRelativeResize="0"/>
          <p:nvPr/>
        </p:nvPicPr>
        <p:blipFill>
          <a:blip r:embed="rId3">
            <a:alphaModFix/>
          </a:blip>
          <a:stretch>
            <a:fillRect/>
          </a:stretch>
        </p:blipFill>
        <p:spPr>
          <a:xfrm>
            <a:off x="0" y="4243500"/>
            <a:ext cx="1076135" cy="90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p:nvPr/>
        </p:nvSpPr>
        <p:spPr>
          <a:xfrm>
            <a:off x="2091700" y="1649363"/>
            <a:ext cx="2450400" cy="2392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txBox="1"/>
          <p:nvPr>
            <p:ph idx="1" type="body"/>
          </p:nvPr>
        </p:nvSpPr>
        <p:spPr>
          <a:xfrm>
            <a:off x="1788325" y="29775"/>
            <a:ext cx="68739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Bang-Bang Controller</a:t>
            </a:r>
            <a:endParaRPr/>
          </a:p>
        </p:txBody>
      </p:sp>
      <p:sp>
        <p:nvSpPr>
          <p:cNvPr id="302" name="Google Shape;302;p25"/>
          <p:cNvSpPr txBox="1"/>
          <p:nvPr>
            <p:ph idx="2" type="body"/>
          </p:nvPr>
        </p:nvSpPr>
        <p:spPr>
          <a:xfrm>
            <a:off x="5413950" y="578925"/>
            <a:ext cx="3726900" cy="4137000"/>
          </a:xfrm>
          <a:prstGeom prst="rect">
            <a:avLst/>
          </a:prstGeom>
        </p:spPr>
        <p:txBody>
          <a:bodyPr anchorCtr="0" anchor="t" bIns="34275" lIns="34275" spcFirstLastPara="1" rIns="34275" wrap="square" tIns="34275">
            <a:normAutofit/>
          </a:bodyPr>
          <a:lstStyle/>
          <a:p>
            <a:pPr indent="0" lvl="0" marL="0" rtl="0" algn="ctr">
              <a:spcBef>
                <a:spcPts val="0"/>
              </a:spcBef>
              <a:spcAft>
                <a:spcPts val="0"/>
              </a:spcAft>
              <a:buNone/>
            </a:pPr>
            <a:r>
              <a:rPr lang="en">
                <a:latin typeface="Open Sans Medium"/>
                <a:ea typeface="Open Sans Medium"/>
                <a:cs typeface="Open Sans Medium"/>
                <a:sym typeface="Open Sans Medium"/>
              </a:rPr>
              <a:t>Bang Bang Control</a:t>
            </a:r>
            <a:r>
              <a:rPr lang="en"/>
              <a:t> Algorithm</a:t>
            </a:r>
            <a:endParaRPr/>
          </a:p>
          <a:p>
            <a:pPr indent="0" lvl="0" marL="0" marR="0" rtl="0" algn="l">
              <a:lnSpc>
                <a:spcPct val="100000"/>
              </a:lnSpc>
              <a:spcBef>
                <a:spcPts val="1500"/>
              </a:spcBef>
              <a:spcAft>
                <a:spcPts val="0"/>
              </a:spcAft>
              <a:buNone/>
            </a:pPr>
            <a:r>
              <a:rPr lang="en"/>
              <a:t>Goal (Set poin</a:t>
            </a:r>
            <a:r>
              <a:rPr lang="en"/>
              <a:t>t): 0゜</a:t>
            </a:r>
            <a:endParaRPr/>
          </a:p>
          <a:p>
            <a:pPr indent="0" lvl="0" marL="0" marR="0" rtl="0" algn="l">
              <a:lnSpc>
                <a:spcPct val="100000"/>
              </a:lnSpc>
              <a:spcBef>
                <a:spcPts val="1500"/>
              </a:spcBef>
              <a:spcAft>
                <a:spcPts val="0"/>
              </a:spcAft>
              <a:buNone/>
            </a:pPr>
            <a:r>
              <a:rPr lang="en"/>
              <a:t>Control Logic Rules:</a:t>
            </a:r>
            <a:endParaRPr/>
          </a:p>
          <a:p>
            <a:pPr indent="-323850" lvl="0" marL="457200" marR="0" rtl="0" algn="l">
              <a:lnSpc>
                <a:spcPct val="100000"/>
              </a:lnSpc>
              <a:spcBef>
                <a:spcPts val="1500"/>
              </a:spcBef>
              <a:spcAft>
                <a:spcPts val="0"/>
              </a:spcAft>
              <a:buSzPts val="1500"/>
              <a:buChar char="-"/>
            </a:pPr>
            <a:r>
              <a:rPr lang="en"/>
              <a:t>If at </a:t>
            </a:r>
            <a:r>
              <a:rPr lang="en"/>
              <a:t>0゜do nothing</a:t>
            </a:r>
            <a:endParaRPr/>
          </a:p>
          <a:p>
            <a:pPr indent="-323850" lvl="0" marL="457200" marR="0" rtl="0" algn="l">
              <a:lnSpc>
                <a:spcPct val="100000"/>
              </a:lnSpc>
              <a:spcBef>
                <a:spcPts val="0"/>
              </a:spcBef>
              <a:spcAft>
                <a:spcPts val="0"/>
              </a:spcAft>
              <a:buSzPts val="1500"/>
              <a:buChar char="-"/>
            </a:pPr>
            <a:r>
              <a:rPr lang="en"/>
              <a:t>If measured degree is positive turn motor counterclockwise</a:t>
            </a:r>
            <a:endParaRPr/>
          </a:p>
          <a:p>
            <a:pPr indent="-323850" lvl="0" marL="457200" marR="0" rtl="0" algn="l">
              <a:lnSpc>
                <a:spcPct val="100000"/>
              </a:lnSpc>
              <a:spcBef>
                <a:spcPts val="0"/>
              </a:spcBef>
              <a:spcAft>
                <a:spcPts val="0"/>
              </a:spcAft>
              <a:buSzPts val="1500"/>
              <a:buChar char="-"/>
            </a:pPr>
            <a:r>
              <a:rPr lang="en"/>
              <a:t>If measured degree is negative turn motor clockwise</a:t>
            </a:r>
            <a:endParaRPr/>
          </a:p>
          <a:p>
            <a:pPr indent="0" lvl="0" marL="0" marR="0" rtl="0" algn="l">
              <a:lnSpc>
                <a:spcPct val="100000"/>
              </a:lnSpc>
              <a:spcBef>
                <a:spcPts val="1500"/>
              </a:spcBef>
              <a:spcAft>
                <a:spcPts val="0"/>
              </a:spcAft>
              <a:buNone/>
            </a:pPr>
            <a:r>
              <a:rPr lang="en"/>
              <a:t>Note:</a:t>
            </a:r>
            <a:endParaRPr/>
          </a:p>
          <a:p>
            <a:pPr indent="-323850" lvl="0" marL="457200" marR="0" rtl="0" algn="l">
              <a:lnSpc>
                <a:spcPct val="100000"/>
              </a:lnSpc>
              <a:spcBef>
                <a:spcPts val="1500"/>
              </a:spcBef>
              <a:spcAft>
                <a:spcPts val="0"/>
              </a:spcAft>
              <a:buSzPts val="1500"/>
              <a:buChar char="-"/>
            </a:pPr>
            <a:r>
              <a:rPr lang="en"/>
              <a:t>Motor will be run at a constant power in the desired direction</a:t>
            </a:r>
            <a:endParaRPr/>
          </a:p>
          <a:p>
            <a:pPr indent="0" lvl="0" marL="0" rtl="0" algn="l">
              <a:spcBef>
                <a:spcPts val="1500"/>
              </a:spcBef>
              <a:spcAft>
                <a:spcPts val="1500"/>
              </a:spcAft>
              <a:buNone/>
            </a:pPr>
            <a:r>
              <a:t/>
            </a:r>
            <a:endParaRPr/>
          </a:p>
        </p:txBody>
      </p:sp>
      <p:sp>
        <p:nvSpPr>
          <p:cNvPr id="303" name="Google Shape;303;p25"/>
          <p:cNvSpPr txBox="1"/>
          <p:nvPr>
            <p:ph idx="2" type="body"/>
          </p:nvPr>
        </p:nvSpPr>
        <p:spPr>
          <a:xfrm>
            <a:off x="1353100" y="852788"/>
            <a:ext cx="3927600" cy="6462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Describing the Location of the Arm</a:t>
            </a:r>
            <a:endParaRPr/>
          </a:p>
        </p:txBody>
      </p:sp>
      <p:grpSp>
        <p:nvGrpSpPr>
          <p:cNvPr id="304" name="Google Shape;304;p25"/>
          <p:cNvGrpSpPr/>
          <p:nvPr/>
        </p:nvGrpSpPr>
        <p:grpSpPr>
          <a:xfrm>
            <a:off x="3189700" y="1563638"/>
            <a:ext cx="254400" cy="1442475"/>
            <a:chOff x="2720975" y="1289775"/>
            <a:chExt cx="254400" cy="1442475"/>
          </a:xfrm>
        </p:grpSpPr>
        <p:sp>
          <p:nvSpPr>
            <p:cNvPr id="305" name="Google Shape;305;p25"/>
            <p:cNvSpPr/>
            <p:nvPr/>
          </p:nvSpPr>
          <p:spPr>
            <a:xfrm>
              <a:off x="2755775" y="128977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2720975" y="247785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5"/>
          <p:cNvSpPr txBox="1"/>
          <p:nvPr/>
        </p:nvSpPr>
        <p:spPr>
          <a:xfrm>
            <a:off x="3138850" y="1249163"/>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308" name="Google Shape;308;p25"/>
          <p:cNvSpPr txBox="1"/>
          <p:nvPr/>
        </p:nvSpPr>
        <p:spPr>
          <a:xfrm>
            <a:off x="4542100" y="2645513"/>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a:t>
            </a: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309" name="Google Shape;309;p25"/>
          <p:cNvSpPr txBox="1"/>
          <p:nvPr/>
        </p:nvSpPr>
        <p:spPr>
          <a:xfrm>
            <a:off x="1583200" y="2645513"/>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a:t>
            </a: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310" name="Google Shape;310;p25"/>
          <p:cNvSpPr txBox="1"/>
          <p:nvPr/>
        </p:nvSpPr>
        <p:spPr>
          <a:xfrm>
            <a:off x="2885350" y="4041863"/>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+-18</a:t>
            </a: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Effect filter="fade" transition="in">
                                      <p:cBhvr>
                                        <p:cTn dur="1000"/>
                                        <p:tgtEl>
                                          <p:spTgt spid="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5" st="5"/>
                                            </p:txEl>
                                          </p:spTgt>
                                        </p:tgtEl>
                                        <p:attrNameLst>
                                          <p:attrName>style.visibility</p:attrName>
                                        </p:attrNameLst>
                                      </p:cBhvr>
                                      <p:to>
                                        <p:strVal val="visible"/>
                                      </p:to>
                                    </p:set>
                                    <p:animEffect filter="fade" transition="in">
                                      <p:cBhvr>
                                        <p:cTn dur="1000"/>
                                        <p:tgtEl>
                                          <p:spTgt spid="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6" st="6"/>
                                            </p:txEl>
                                          </p:spTgt>
                                        </p:tgtEl>
                                        <p:attrNameLst>
                                          <p:attrName>style.visibility</p:attrName>
                                        </p:attrNameLst>
                                      </p:cBhvr>
                                      <p:to>
                                        <p:strVal val="visible"/>
                                      </p:to>
                                    </p:set>
                                    <p:animEffect filter="fade" transition="in">
                                      <p:cBhvr>
                                        <p:cTn dur="1000"/>
                                        <p:tgtEl>
                                          <p:spTgt spid="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7" st="7"/>
                                            </p:txEl>
                                          </p:spTgt>
                                        </p:tgtEl>
                                        <p:attrNameLst>
                                          <p:attrName>style.visibility</p:attrName>
                                        </p:attrNameLst>
                                      </p:cBhvr>
                                      <p:to>
                                        <p:strVal val="visible"/>
                                      </p:to>
                                    </p:set>
                                    <p:animEffect filter="fade" transition="in">
                                      <p:cBhvr>
                                        <p:cTn dur="1000"/>
                                        <p:tgtEl>
                                          <p:spTgt spid="3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8" st="8"/>
                                            </p:txEl>
                                          </p:spTgt>
                                        </p:tgtEl>
                                        <p:attrNameLst>
                                          <p:attrName>style.visibility</p:attrName>
                                        </p:attrNameLst>
                                      </p:cBhvr>
                                      <p:to>
                                        <p:strVal val="visible"/>
                                      </p:to>
                                    </p:set>
                                    <p:animEffect filter="fade" transition="in">
                                      <p:cBhvr>
                                        <p:cTn dur="1000"/>
                                        <p:tgtEl>
                                          <p:spTgt spid="30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1" type="body"/>
          </p:nvPr>
        </p:nvSpPr>
        <p:spPr>
          <a:xfrm>
            <a:off x="1788328" y="29775"/>
            <a:ext cx="68652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Bang-Bang Overshoot</a:t>
            </a:r>
            <a:endParaRPr/>
          </a:p>
        </p:txBody>
      </p:sp>
      <p:sp>
        <p:nvSpPr>
          <p:cNvPr id="317" name="Google Shape;317;p26"/>
          <p:cNvSpPr txBox="1"/>
          <p:nvPr>
            <p:ph idx="2" type="body"/>
          </p:nvPr>
        </p:nvSpPr>
        <p:spPr>
          <a:xfrm>
            <a:off x="2860313" y="2856825"/>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latin typeface="Open Sans Medium"/>
                <a:ea typeface="Open Sans Medium"/>
                <a:cs typeface="Open Sans Medium"/>
                <a:sym typeface="Open Sans Medium"/>
              </a:rPr>
              <a:t>Bad</a:t>
            </a:r>
            <a:r>
              <a:rPr lang="en"/>
              <a:t> Case (High Constant Motor Power)</a:t>
            </a:r>
            <a:endParaRPr/>
          </a:p>
        </p:txBody>
      </p:sp>
      <p:sp>
        <p:nvSpPr>
          <p:cNvPr id="318" name="Google Shape;318;p26"/>
          <p:cNvSpPr txBox="1"/>
          <p:nvPr>
            <p:ph idx="2" type="body"/>
          </p:nvPr>
        </p:nvSpPr>
        <p:spPr>
          <a:xfrm>
            <a:off x="2860313" y="505213"/>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latin typeface="Open Sans Medium"/>
                <a:ea typeface="Open Sans Medium"/>
                <a:cs typeface="Open Sans Medium"/>
                <a:sym typeface="Open Sans Medium"/>
              </a:rPr>
              <a:t>Good</a:t>
            </a:r>
            <a:r>
              <a:rPr lang="en"/>
              <a:t> Case</a:t>
            </a:r>
            <a:endParaRPr/>
          </a:p>
        </p:txBody>
      </p:sp>
      <p:pic>
        <p:nvPicPr>
          <p:cNvPr id="319" name="Google Shape;319;p26"/>
          <p:cNvPicPr preferRelativeResize="0"/>
          <p:nvPr/>
        </p:nvPicPr>
        <p:blipFill>
          <a:blip r:embed="rId3">
            <a:alphaModFix/>
          </a:blip>
          <a:stretch>
            <a:fillRect/>
          </a:stretch>
        </p:blipFill>
        <p:spPr>
          <a:xfrm>
            <a:off x="6228275" y="887422"/>
            <a:ext cx="2704825" cy="1856629"/>
          </a:xfrm>
          <a:prstGeom prst="rect">
            <a:avLst/>
          </a:prstGeom>
          <a:noFill/>
          <a:ln>
            <a:noFill/>
          </a:ln>
        </p:spPr>
      </p:pic>
      <p:pic>
        <p:nvPicPr>
          <p:cNvPr id="320" name="Google Shape;320;p26" title="Good Bang Bang State Plot.mp4">
            <a:hlinkClick r:id="rId4"/>
          </p:cNvPr>
          <p:cNvPicPr preferRelativeResize="0"/>
          <p:nvPr/>
        </p:nvPicPr>
        <p:blipFill>
          <a:blip r:embed="rId5">
            <a:alphaModFix/>
          </a:blip>
          <a:stretch>
            <a:fillRect/>
          </a:stretch>
        </p:blipFill>
        <p:spPr>
          <a:xfrm>
            <a:off x="3417900" y="781392"/>
            <a:ext cx="2879925" cy="1919958"/>
          </a:xfrm>
          <a:prstGeom prst="rect">
            <a:avLst/>
          </a:prstGeom>
          <a:noFill/>
          <a:ln>
            <a:noFill/>
          </a:ln>
        </p:spPr>
      </p:pic>
      <p:pic>
        <p:nvPicPr>
          <p:cNvPr id="321" name="Google Shape;321;p26" title="Good Bang Bang Sim.mp4">
            <a:hlinkClick r:id="rId6"/>
          </p:cNvPr>
          <p:cNvPicPr preferRelativeResize="0"/>
          <p:nvPr/>
        </p:nvPicPr>
        <p:blipFill>
          <a:blip r:embed="rId7">
            <a:alphaModFix/>
          </a:blip>
          <a:stretch>
            <a:fillRect/>
          </a:stretch>
        </p:blipFill>
        <p:spPr>
          <a:xfrm>
            <a:off x="1019950" y="791200"/>
            <a:ext cx="2315100" cy="1852075"/>
          </a:xfrm>
          <a:prstGeom prst="rect">
            <a:avLst/>
          </a:prstGeom>
          <a:noFill/>
          <a:ln>
            <a:noFill/>
          </a:ln>
        </p:spPr>
      </p:pic>
      <p:pic>
        <p:nvPicPr>
          <p:cNvPr id="322" name="Google Shape;322;p26"/>
          <p:cNvPicPr preferRelativeResize="0"/>
          <p:nvPr/>
        </p:nvPicPr>
        <p:blipFill>
          <a:blip r:embed="rId8">
            <a:alphaModFix/>
          </a:blip>
          <a:stretch>
            <a:fillRect/>
          </a:stretch>
        </p:blipFill>
        <p:spPr>
          <a:xfrm>
            <a:off x="6270225" y="3227575"/>
            <a:ext cx="2704818" cy="1856250"/>
          </a:xfrm>
          <a:prstGeom prst="rect">
            <a:avLst/>
          </a:prstGeom>
          <a:noFill/>
          <a:ln>
            <a:noFill/>
          </a:ln>
        </p:spPr>
      </p:pic>
      <p:pic>
        <p:nvPicPr>
          <p:cNvPr id="323" name="Google Shape;323;p26" title="Bad Bang Bang Sim.mp4">
            <a:hlinkClick r:id="rId9"/>
          </p:cNvPr>
          <p:cNvPicPr preferRelativeResize="0"/>
          <p:nvPr/>
        </p:nvPicPr>
        <p:blipFill>
          <a:blip r:embed="rId10">
            <a:alphaModFix/>
          </a:blip>
          <a:stretch>
            <a:fillRect/>
          </a:stretch>
        </p:blipFill>
        <p:spPr>
          <a:xfrm>
            <a:off x="977338" y="3177162"/>
            <a:ext cx="2313432" cy="1856232"/>
          </a:xfrm>
          <a:prstGeom prst="rect">
            <a:avLst/>
          </a:prstGeom>
          <a:noFill/>
          <a:ln>
            <a:noFill/>
          </a:ln>
        </p:spPr>
      </p:pic>
      <p:pic>
        <p:nvPicPr>
          <p:cNvPr id="324" name="Google Shape;324;p26" title="Bad Bang Bang State Plot.mp4">
            <a:hlinkClick r:id="rId11"/>
          </p:cNvPr>
          <p:cNvPicPr preferRelativeResize="0"/>
          <p:nvPr/>
        </p:nvPicPr>
        <p:blipFill>
          <a:blip r:embed="rId12">
            <a:alphaModFix/>
          </a:blip>
          <a:stretch>
            <a:fillRect/>
          </a:stretch>
        </p:blipFill>
        <p:spPr>
          <a:xfrm>
            <a:off x="3460350" y="3163575"/>
            <a:ext cx="2879925" cy="19199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idx="1" type="body"/>
          </p:nvPr>
        </p:nvSpPr>
        <p:spPr>
          <a:xfrm>
            <a:off x="1788328" y="29775"/>
            <a:ext cx="68652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P Controller</a:t>
            </a:r>
            <a:endParaRPr/>
          </a:p>
        </p:txBody>
      </p:sp>
      <p:sp>
        <p:nvSpPr>
          <p:cNvPr id="330" name="Google Shape;330;p27"/>
          <p:cNvSpPr txBox="1"/>
          <p:nvPr>
            <p:ph idx="2" type="body"/>
          </p:nvPr>
        </p:nvSpPr>
        <p:spPr>
          <a:xfrm>
            <a:off x="1777125" y="635518"/>
            <a:ext cx="3927600" cy="270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Design</a:t>
            </a:r>
            <a:r>
              <a:rPr lang="en"/>
              <a:t> Goal: Slow down at the target</a:t>
            </a:r>
            <a:endParaRPr/>
          </a:p>
          <a:p>
            <a:pPr indent="0" lvl="0" marL="0" rtl="0" algn="l">
              <a:spcBef>
                <a:spcPts val="1500"/>
              </a:spcBef>
              <a:spcAft>
                <a:spcPts val="1500"/>
              </a:spcAft>
              <a:buNone/>
            </a:pPr>
            <a:r>
              <a:t/>
            </a:r>
            <a:endParaRPr/>
          </a:p>
        </p:txBody>
      </p:sp>
      <p:sp>
        <p:nvSpPr>
          <p:cNvPr id="331" name="Google Shape;331;p27"/>
          <p:cNvSpPr txBox="1"/>
          <p:nvPr>
            <p:ph idx="2" type="body"/>
          </p:nvPr>
        </p:nvSpPr>
        <p:spPr>
          <a:xfrm>
            <a:off x="5916900" y="623375"/>
            <a:ext cx="2965200" cy="4137000"/>
          </a:xfrm>
          <a:prstGeom prst="rect">
            <a:avLst/>
          </a:prstGeom>
        </p:spPr>
        <p:txBody>
          <a:bodyPr anchorCtr="0" anchor="t" bIns="34275" lIns="34275" spcFirstLastPara="1" rIns="34275" wrap="square" tIns="34275">
            <a:normAutofit/>
          </a:bodyPr>
          <a:lstStyle/>
          <a:p>
            <a:pPr indent="0" lvl="0" marL="0" rtl="0" algn="ctr">
              <a:spcBef>
                <a:spcPts val="0"/>
              </a:spcBef>
              <a:spcAft>
                <a:spcPts val="0"/>
              </a:spcAft>
              <a:buNone/>
            </a:pPr>
            <a:r>
              <a:rPr lang="en">
                <a:latin typeface="Open Sans Medium"/>
                <a:ea typeface="Open Sans Medium"/>
                <a:cs typeface="Open Sans Medium"/>
                <a:sym typeface="Open Sans Medium"/>
              </a:rPr>
              <a:t>P</a:t>
            </a:r>
            <a:r>
              <a:rPr lang="en">
                <a:latin typeface="Open Sans Medium"/>
                <a:ea typeface="Open Sans Medium"/>
                <a:cs typeface="Open Sans Medium"/>
                <a:sym typeface="Open Sans Medium"/>
              </a:rPr>
              <a:t> Control</a:t>
            </a:r>
            <a:r>
              <a:rPr lang="en"/>
              <a:t> Algorithm</a:t>
            </a:r>
            <a:endParaRPr/>
          </a:p>
          <a:p>
            <a:pPr indent="0" lvl="0" marL="0" marR="0" rtl="0" algn="l">
              <a:lnSpc>
                <a:spcPct val="100000"/>
              </a:lnSpc>
              <a:spcBef>
                <a:spcPts val="1500"/>
              </a:spcBef>
              <a:spcAft>
                <a:spcPts val="0"/>
              </a:spcAft>
              <a:buNone/>
            </a:pPr>
            <a:r>
              <a:rPr lang="en"/>
              <a:t>Goal (Set point): 0゜</a:t>
            </a:r>
            <a:endParaRPr/>
          </a:p>
          <a:p>
            <a:pPr indent="0" lvl="0" marL="0" marR="0" rtl="0" algn="l">
              <a:lnSpc>
                <a:spcPct val="100000"/>
              </a:lnSpc>
              <a:spcBef>
                <a:spcPts val="1500"/>
              </a:spcBef>
              <a:spcAft>
                <a:spcPts val="0"/>
              </a:spcAft>
              <a:buNone/>
            </a:pPr>
            <a:r>
              <a:rPr lang="en"/>
              <a:t>Control Logic Rules:</a:t>
            </a:r>
            <a:endParaRPr/>
          </a:p>
          <a:p>
            <a:pPr indent="-323850" lvl="0" marL="457200" marR="0" rtl="0" algn="l">
              <a:lnSpc>
                <a:spcPct val="100000"/>
              </a:lnSpc>
              <a:spcBef>
                <a:spcPts val="1500"/>
              </a:spcBef>
              <a:spcAft>
                <a:spcPts val="0"/>
              </a:spcAft>
              <a:buSzPts val="1500"/>
              <a:buChar char="-"/>
            </a:pPr>
            <a:r>
              <a:rPr lang="en"/>
              <a:t>u</a:t>
            </a:r>
            <a:r>
              <a:rPr lang="en"/>
              <a:t> = - θ</a:t>
            </a:r>
            <a:endParaRPr/>
          </a:p>
          <a:p>
            <a:pPr indent="-323850" lvl="0" marL="457200" marR="0" rtl="0" algn="l">
              <a:lnSpc>
                <a:spcPct val="100000"/>
              </a:lnSpc>
              <a:spcBef>
                <a:spcPts val="0"/>
              </a:spcBef>
              <a:spcAft>
                <a:spcPts val="0"/>
              </a:spcAft>
              <a:buSzPts val="1500"/>
              <a:buChar char="-"/>
            </a:pPr>
            <a:r>
              <a:rPr lang="en"/>
              <a:t>Strength value P is added</a:t>
            </a:r>
            <a:endParaRPr/>
          </a:p>
          <a:p>
            <a:pPr indent="-323850" lvl="0" marL="457200" marR="0" rtl="0" algn="l">
              <a:lnSpc>
                <a:spcPct val="100000"/>
              </a:lnSpc>
              <a:spcBef>
                <a:spcPts val="0"/>
              </a:spcBef>
              <a:spcAft>
                <a:spcPts val="0"/>
              </a:spcAft>
              <a:buSzPts val="1500"/>
              <a:buChar char="-"/>
            </a:pPr>
            <a:r>
              <a:rPr lang="en"/>
              <a:t>u = - P * θ</a:t>
            </a:r>
            <a:endParaRPr/>
          </a:p>
          <a:p>
            <a:pPr indent="0" lvl="0" marL="0" rtl="0" algn="l">
              <a:spcBef>
                <a:spcPts val="1500"/>
              </a:spcBef>
              <a:spcAft>
                <a:spcPts val="1500"/>
              </a:spcAft>
              <a:buNone/>
            </a:pPr>
            <a:r>
              <a:t/>
            </a:r>
            <a:endParaRPr/>
          </a:p>
        </p:txBody>
      </p:sp>
      <p:sp>
        <p:nvSpPr>
          <p:cNvPr id="332" name="Google Shape;332;p27"/>
          <p:cNvSpPr/>
          <p:nvPr/>
        </p:nvSpPr>
        <p:spPr>
          <a:xfrm>
            <a:off x="2455075" y="1267538"/>
            <a:ext cx="2450400" cy="2392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7"/>
          <p:cNvGrpSpPr/>
          <p:nvPr/>
        </p:nvGrpSpPr>
        <p:grpSpPr>
          <a:xfrm>
            <a:off x="3553075" y="1181813"/>
            <a:ext cx="254400" cy="1442475"/>
            <a:chOff x="2300125" y="2036725"/>
            <a:chExt cx="254400" cy="1442475"/>
          </a:xfrm>
        </p:grpSpPr>
        <p:sp>
          <p:nvSpPr>
            <p:cNvPr id="334" name="Google Shape;334;p27"/>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7"/>
          <p:cNvSpPr txBox="1"/>
          <p:nvPr/>
        </p:nvSpPr>
        <p:spPr>
          <a:xfrm>
            <a:off x="3502225" y="867338"/>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337" name="Google Shape;337;p27"/>
          <p:cNvSpPr txBox="1"/>
          <p:nvPr/>
        </p:nvSpPr>
        <p:spPr>
          <a:xfrm>
            <a:off x="4905475" y="2263688"/>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338" name="Google Shape;338;p27"/>
          <p:cNvSpPr txBox="1"/>
          <p:nvPr/>
        </p:nvSpPr>
        <p:spPr>
          <a:xfrm>
            <a:off x="1946588" y="2134650"/>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339" name="Google Shape;339;p27"/>
          <p:cNvSpPr txBox="1"/>
          <p:nvPr/>
        </p:nvSpPr>
        <p:spPr>
          <a:xfrm>
            <a:off x="3248725" y="3660038"/>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+-180゜</a:t>
            </a:r>
            <a:endParaRPr>
              <a:latin typeface="Open Sans Light"/>
              <a:ea typeface="Open Sans Light"/>
              <a:cs typeface="Open Sans Light"/>
              <a:sym typeface="Open Sans Light"/>
            </a:endParaRPr>
          </a:p>
        </p:txBody>
      </p:sp>
      <p:sp>
        <p:nvSpPr>
          <p:cNvPr id="340" name="Google Shape;340;p27"/>
          <p:cNvSpPr txBox="1"/>
          <p:nvPr/>
        </p:nvSpPr>
        <p:spPr>
          <a:xfrm>
            <a:off x="1624725" y="4060238"/>
            <a:ext cx="4162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5D5D5D"/>
                </a:solidFill>
                <a:latin typeface="Open Sans Light"/>
                <a:ea typeface="Open Sans Light"/>
                <a:cs typeface="Open Sans Light"/>
                <a:sym typeface="Open Sans Light"/>
              </a:rPr>
              <a:t>D</a:t>
            </a:r>
            <a:r>
              <a:rPr lang="en" sz="1500">
                <a:solidFill>
                  <a:srgbClr val="5D5D5D"/>
                </a:solidFill>
                <a:latin typeface="Open Sans Light"/>
                <a:ea typeface="Open Sans Light"/>
                <a:cs typeface="Open Sans Light"/>
                <a:sym typeface="Open Sans Light"/>
              </a:rPr>
              <a:t>escribe control as the variable </a:t>
            </a:r>
            <a:r>
              <a:rPr lang="en" sz="1500">
                <a:solidFill>
                  <a:srgbClr val="5D5D5D"/>
                </a:solidFill>
                <a:latin typeface="Open Sans Medium"/>
                <a:ea typeface="Open Sans Medium"/>
                <a:cs typeface="Open Sans Medium"/>
                <a:sym typeface="Open Sans Medium"/>
              </a:rPr>
              <a:t>u</a:t>
            </a:r>
            <a:endParaRPr sz="1500">
              <a:solidFill>
                <a:srgbClr val="5D5D5D"/>
              </a:solidFill>
              <a:latin typeface="Open Sans Medium"/>
              <a:ea typeface="Open Sans Medium"/>
              <a:cs typeface="Open Sans Medium"/>
              <a:sym typeface="Open Sans Medium"/>
            </a:endParaRPr>
          </a:p>
          <a:p>
            <a:pPr indent="-323850" lvl="0" marL="457200" rtl="0" algn="l">
              <a:spcBef>
                <a:spcPts val="0"/>
              </a:spcBef>
              <a:spcAft>
                <a:spcPts val="0"/>
              </a:spcAft>
              <a:buClr>
                <a:srgbClr val="5D5D5D"/>
              </a:buClr>
              <a:buSzPts val="1500"/>
              <a:buFont typeface="Open Sans Light"/>
              <a:buChar char="-"/>
            </a:pPr>
            <a:r>
              <a:rPr lang="en" sz="1500">
                <a:solidFill>
                  <a:srgbClr val="5D5D5D"/>
                </a:solidFill>
                <a:latin typeface="Open Sans Light"/>
                <a:ea typeface="Open Sans Light"/>
                <a:cs typeface="Open Sans Light"/>
                <a:sym typeface="Open Sans Light"/>
              </a:rPr>
              <a:t>+ u turns clockwise</a:t>
            </a:r>
            <a:endParaRPr sz="1500">
              <a:solidFill>
                <a:srgbClr val="5D5D5D"/>
              </a:solidFill>
              <a:latin typeface="Open Sans Light"/>
              <a:ea typeface="Open Sans Light"/>
              <a:cs typeface="Open Sans Light"/>
              <a:sym typeface="Open Sans Light"/>
            </a:endParaRPr>
          </a:p>
          <a:p>
            <a:pPr indent="-323850" lvl="0" marL="457200" rtl="0" algn="l">
              <a:spcBef>
                <a:spcPts val="0"/>
              </a:spcBef>
              <a:spcAft>
                <a:spcPts val="0"/>
              </a:spcAft>
              <a:buClr>
                <a:srgbClr val="5D5D5D"/>
              </a:buClr>
              <a:buSzPts val="1500"/>
              <a:buFont typeface="Open Sans Light"/>
              <a:buChar char="-"/>
            </a:pPr>
            <a:r>
              <a:rPr lang="en" sz="1500">
                <a:solidFill>
                  <a:srgbClr val="5D5D5D"/>
                </a:solidFill>
                <a:latin typeface="Open Sans Light"/>
                <a:ea typeface="Open Sans Light"/>
                <a:cs typeface="Open Sans Light"/>
                <a:sym typeface="Open Sans Light"/>
              </a:rPr>
              <a:t>- u turns counterclockwise</a:t>
            </a:r>
            <a:endParaRPr sz="1500">
              <a:solidFill>
                <a:srgbClr val="5D5D5D"/>
              </a:solidFill>
              <a:latin typeface="Open Sans Light"/>
              <a:ea typeface="Open Sans Light"/>
              <a:cs typeface="Open Sans Light"/>
              <a:sym typeface="Open Sans Light"/>
            </a:endParaRPr>
          </a:p>
        </p:txBody>
      </p:sp>
      <p:sp>
        <p:nvSpPr>
          <p:cNvPr id="341" name="Google Shape;341;p27"/>
          <p:cNvSpPr/>
          <p:nvPr/>
        </p:nvSpPr>
        <p:spPr>
          <a:xfrm>
            <a:off x="3297175" y="21327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a:off x="3768175" y="21327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nvSpPr>
        <p:spPr>
          <a:xfrm>
            <a:off x="2920525" y="2282913"/>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sp>
        <p:nvSpPr>
          <p:cNvPr id="344" name="Google Shape;344;p27"/>
          <p:cNvSpPr txBox="1"/>
          <p:nvPr/>
        </p:nvSpPr>
        <p:spPr>
          <a:xfrm>
            <a:off x="4102225" y="2282925"/>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a:t>
            </a: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1000"/>
                                        <p:tgtEl>
                                          <p:spTgt spid="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animEffect filter="fade" transition="in">
                                      <p:cBhvr>
                                        <p:cTn dur="1000"/>
                                        <p:tgtEl>
                                          <p:spTgt spid="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animEffect filter="fade" transition="in">
                                      <p:cBhvr>
                                        <p:cTn dur="1000"/>
                                        <p:tgtEl>
                                          <p:spTgt spid="3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1000"/>
                                        <p:tgtEl>
                                          <p:spTgt spid="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1000"/>
                                        <p:tgtEl>
                                          <p:spTgt spid="3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animEffect filter="fade" transition="in">
                                      <p:cBhvr>
                                        <p:cTn dur="1000"/>
                                        <p:tgtEl>
                                          <p:spTgt spid="3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animEffect filter="fade" transition="in">
                                      <p:cBhvr>
                                        <p:cTn dur="1000"/>
                                        <p:tgtEl>
                                          <p:spTgt spid="33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8"/>
          <p:cNvSpPr txBox="1"/>
          <p:nvPr>
            <p:ph idx="1" type="body"/>
          </p:nvPr>
        </p:nvSpPr>
        <p:spPr>
          <a:xfrm>
            <a:off x="1788329" y="29775"/>
            <a:ext cx="68913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P Controller Performance</a:t>
            </a:r>
            <a:endParaRPr/>
          </a:p>
        </p:txBody>
      </p:sp>
      <p:sp>
        <p:nvSpPr>
          <p:cNvPr id="350" name="Google Shape;350;p28"/>
          <p:cNvSpPr txBox="1"/>
          <p:nvPr>
            <p:ph idx="2" type="body"/>
          </p:nvPr>
        </p:nvSpPr>
        <p:spPr>
          <a:xfrm>
            <a:off x="2907775" y="735500"/>
            <a:ext cx="4652400" cy="306600"/>
          </a:xfrm>
          <a:prstGeom prst="rect">
            <a:avLst/>
          </a:prstGeom>
        </p:spPr>
        <p:txBody>
          <a:bodyPr anchorCtr="0" anchor="t" bIns="34275" lIns="34275" spcFirstLastPara="1" rIns="34275" wrap="square" tIns="34275">
            <a:noAutofit/>
          </a:bodyPr>
          <a:lstStyle/>
          <a:p>
            <a:pPr indent="0" lvl="0" marL="0" rtl="0" algn="ctr">
              <a:spcBef>
                <a:spcPts val="0"/>
              </a:spcBef>
              <a:spcAft>
                <a:spcPts val="1500"/>
              </a:spcAft>
              <a:buNone/>
            </a:pPr>
            <a:r>
              <a:rPr lang="en"/>
              <a:t>Most Likely Arm Control (</a:t>
            </a:r>
            <a:r>
              <a:rPr lang="en">
                <a:latin typeface="Open Sans Medium"/>
                <a:ea typeface="Open Sans Medium"/>
                <a:cs typeface="Open Sans Medium"/>
                <a:sym typeface="Open Sans Medium"/>
              </a:rPr>
              <a:t>P is just right</a:t>
            </a:r>
            <a:r>
              <a:rPr lang="en"/>
              <a:t>)</a:t>
            </a:r>
            <a:endParaRPr/>
          </a:p>
        </p:txBody>
      </p:sp>
      <p:pic>
        <p:nvPicPr>
          <p:cNvPr id="351" name="Google Shape;351;p28"/>
          <p:cNvPicPr preferRelativeResize="0"/>
          <p:nvPr/>
        </p:nvPicPr>
        <p:blipFill>
          <a:blip r:embed="rId3">
            <a:alphaModFix/>
          </a:blip>
          <a:stretch>
            <a:fillRect/>
          </a:stretch>
        </p:blipFill>
        <p:spPr>
          <a:xfrm>
            <a:off x="6263600" y="1586313"/>
            <a:ext cx="2880400" cy="2057575"/>
          </a:xfrm>
          <a:prstGeom prst="rect">
            <a:avLst/>
          </a:prstGeom>
          <a:noFill/>
          <a:ln>
            <a:noFill/>
          </a:ln>
        </p:spPr>
      </p:pic>
      <p:sp>
        <p:nvSpPr>
          <p:cNvPr id="352" name="Google Shape;352;p28"/>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28" title="Most Likely P Control Sim.mp4">
            <a:hlinkClick r:id="rId4"/>
          </p:cNvPr>
          <p:cNvPicPr preferRelativeResize="0"/>
          <p:nvPr/>
        </p:nvPicPr>
        <p:blipFill>
          <a:blip r:embed="rId5">
            <a:alphaModFix/>
          </a:blip>
          <a:stretch>
            <a:fillRect/>
          </a:stretch>
        </p:blipFill>
        <p:spPr>
          <a:xfrm>
            <a:off x="889050" y="1479175"/>
            <a:ext cx="2635600" cy="2160300"/>
          </a:xfrm>
          <a:prstGeom prst="rect">
            <a:avLst/>
          </a:prstGeom>
          <a:noFill/>
          <a:ln>
            <a:noFill/>
          </a:ln>
        </p:spPr>
      </p:pic>
      <p:pic>
        <p:nvPicPr>
          <p:cNvPr id="354" name="Google Shape;354;p28" title="Most Likely P Control State Plot.mp4">
            <a:hlinkClick r:id="rId6"/>
          </p:cNvPr>
          <p:cNvPicPr preferRelativeResize="0"/>
          <p:nvPr/>
        </p:nvPicPr>
        <p:blipFill>
          <a:blip r:embed="rId7">
            <a:alphaModFix/>
          </a:blip>
          <a:stretch>
            <a:fillRect/>
          </a:stretch>
        </p:blipFill>
        <p:spPr>
          <a:xfrm>
            <a:off x="3383200" y="1479175"/>
            <a:ext cx="2880400" cy="216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9"/>
          <p:cNvSpPr txBox="1"/>
          <p:nvPr>
            <p:ph idx="1" type="body"/>
          </p:nvPr>
        </p:nvSpPr>
        <p:spPr>
          <a:xfrm>
            <a:off x="1788329" y="29775"/>
            <a:ext cx="68913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P Controller Performance</a:t>
            </a:r>
            <a:endParaRPr/>
          </a:p>
        </p:txBody>
      </p:sp>
      <p:sp>
        <p:nvSpPr>
          <p:cNvPr id="360" name="Google Shape;360;p29"/>
          <p:cNvSpPr txBox="1"/>
          <p:nvPr>
            <p:ph idx="2" type="body"/>
          </p:nvPr>
        </p:nvSpPr>
        <p:spPr>
          <a:xfrm>
            <a:off x="3270175" y="2842138"/>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Undershooting (</a:t>
            </a:r>
            <a:r>
              <a:rPr lang="en">
                <a:latin typeface="Open Sans Medium"/>
                <a:ea typeface="Open Sans Medium"/>
                <a:cs typeface="Open Sans Medium"/>
                <a:sym typeface="Open Sans Medium"/>
              </a:rPr>
              <a:t>P is too small and gravity</a:t>
            </a:r>
            <a:r>
              <a:rPr lang="en"/>
              <a:t>)</a:t>
            </a:r>
            <a:endParaRPr/>
          </a:p>
        </p:txBody>
      </p:sp>
      <p:sp>
        <p:nvSpPr>
          <p:cNvPr id="361" name="Google Shape;361;p29"/>
          <p:cNvSpPr txBox="1"/>
          <p:nvPr>
            <p:ph idx="2" type="body"/>
          </p:nvPr>
        </p:nvSpPr>
        <p:spPr>
          <a:xfrm>
            <a:off x="3270175" y="579563"/>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Overshooting Oscillations (</a:t>
            </a:r>
            <a:r>
              <a:rPr lang="en">
                <a:latin typeface="Open Sans Medium"/>
                <a:ea typeface="Open Sans Medium"/>
                <a:cs typeface="Open Sans Medium"/>
                <a:sym typeface="Open Sans Medium"/>
              </a:rPr>
              <a:t>P is too large</a:t>
            </a:r>
            <a:r>
              <a:rPr lang="en"/>
              <a:t>)</a:t>
            </a:r>
            <a:endParaRPr/>
          </a:p>
        </p:txBody>
      </p:sp>
      <p:sp>
        <p:nvSpPr>
          <p:cNvPr id="362" name="Google Shape;362;p29"/>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29"/>
          <p:cNvPicPr preferRelativeResize="0"/>
          <p:nvPr/>
        </p:nvPicPr>
        <p:blipFill>
          <a:blip r:embed="rId3">
            <a:alphaModFix/>
          </a:blip>
          <a:stretch>
            <a:fillRect/>
          </a:stretch>
        </p:blipFill>
        <p:spPr>
          <a:xfrm>
            <a:off x="6389518" y="951450"/>
            <a:ext cx="2560320" cy="1773936"/>
          </a:xfrm>
          <a:prstGeom prst="rect">
            <a:avLst/>
          </a:prstGeom>
          <a:noFill/>
          <a:ln>
            <a:noFill/>
          </a:ln>
        </p:spPr>
      </p:pic>
      <p:pic>
        <p:nvPicPr>
          <p:cNvPr id="364" name="Google Shape;364;p29"/>
          <p:cNvPicPr preferRelativeResize="0"/>
          <p:nvPr/>
        </p:nvPicPr>
        <p:blipFill>
          <a:blip r:embed="rId4">
            <a:alphaModFix/>
          </a:blip>
          <a:stretch>
            <a:fillRect/>
          </a:stretch>
        </p:blipFill>
        <p:spPr>
          <a:xfrm>
            <a:off x="6389530" y="3217550"/>
            <a:ext cx="2560320" cy="1773936"/>
          </a:xfrm>
          <a:prstGeom prst="rect">
            <a:avLst/>
          </a:prstGeom>
          <a:noFill/>
          <a:ln>
            <a:noFill/>
          </a:ln>
        </p:spPr>
      </p:pic>
      <p:pic>
        <p:nvPicPr>
          <p:cNvPr id="365" name="Google Shape;365;p29" title="Overshooting Oscillation P Control Sim.mp4">
            <a:hlinkClick r:id="rId5"/>
          </p:cNvPr>
          <p:cNvPicPr preferRelativeResize="0"/>
          <p:nvPr/>
        </p:nvPicPr>
        <p:blipFill>
          <a:blip r:embed="rId6">
            <a:alphaModFix/>
          </a:blip>
          <a:stretch>
            <a:fillRect/>
          </a:stretch>
        </p:blipFill>
        <p:spPr>
          <a:xfrm>
            <a:off x="1213313" y="836350"/>
            <a:ext cx="2432304" cy="1947672"/>
          </a:xfrm>
          <a:prstGeom prst="rect">
            <a:avLst/>
          </a:prstGeom>
          <a:noFill/>
          <a:ln>
            <a:noFill/>
          </a:ln>
        </p:spPr>
      </p:pic>
      <p:pic>
        <p:nvPicPr>
          <p:cNvPr id="366" name="Google Shape;366;p29" title="Overshooting Oscillation P Control State Plot.mp4">
            <a:hlinkClick r:id="rId7"/>
          </p:cNvPr>
          <p:cNvPicPr preferRelativeResize="0"/>
          <p:nvPr/>
        </p:nvPicPr>
        <p:blipFill>
          <a:blip r:embed="rId8">
            <a:alphaModFix/>
          </a:blip>
          <a:stretch>
            <a:fillRect/>
          </a:stretch>
        </p:blipFill>
        <p:spPr>
          <a:xfrm>
            <a:off x="3536575" y="859212"/>
            <a:ext cx="2852928" cy="1901952"/>
          </a:xfrm>
          <a:prstGeom prst="rect">
            <a:avLst/>
          </a:prstGeom>
          <a:noFill/>
          <a:ln>
            <a:noFill/>
          </a:ln>
        </p:spPr>
      </p:pic>
      <p:pic>
        <p:nvPicPr>
          <p:cNvPr id="367" name="Google Shape;367;p29" title="Undershooting P Control Sim.mp4">
            <a:hlinkClick r:id="rId9"/>
          </p:cNvPr>
          <p:cNvPicPr preferRelativeResize="0"/>
          <p:nvPr/>
        </p:nvPicPr>
        <p:blipFill>
          <a:blip r:embed="rId10">
            <a:alphaModFix/>
          </a:blip>
          <a:stretch>
            <a:fillRect/>
          </a:stretch>
        </p:blipFill>
        <p:spPr>
          <a:xfrm>
            <a:off x="1213313" y="3130675"/>
            <a:ext cx="2432304" cy="1947672"/>
          </a:xfrm>
          <a:prstGeom prst="rect">
            <a:avLst/>
          </a:prstGeom>
          <a:noFill/>
          <a:ln>
            <a:noFill/>
          </a:ln>
        </p:spPr>
      </p:pic>
      <p:pic>
        <p:nvPicPr>
          <p:cNvPr id="368" name="Google Shape;368;p29" title="Undershooting P Control State Plot.mp4">
            <a:hlinkClick r:id="rId11"/>
          </p:cNvPr>
          <p:cNvPicPr preferRelativeResize="0"/>
          <p:nvPr/>
        </p:nvPicPr>
        <p:blipFill>
          <a:blip r:embed="rId12">
            <a:alphaModFix/>
          </a:blip>
          <a:stretch>
            <a:fillRect/>
          </a:stretch>
        </p:blipFill>
        <p:spPr>
          <a:xfrm>
            <a:off x="3536575" y="3130675"/>
            <a:ext cx="2852928" cy="1901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p:nvPr/>
        </p:nvSpPr>
        <p:spPr>
          <a:xfrm>
            <a:off x="6697950" y="467717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txBox="1"/>
          <p:nvPr>
            <p:ph idx="1" type="body"/>
          </p:nvPr>
        </p:nvSpPr>
        <p:spPr>
          <a:xfrm>
            <a:off x="1788328" y="29775"/>
            <a:ext cx="6868800" cy="484500"/>
          </a:xfrm>
          <a:prstGeom prst="rect">
            <a:avLst/>
          </a:prstGeom>
        </p:spPr>
        <p:txBody>
          <a:bodyPr anchorCtr="0" anchor="ctr" bIns="34275" lIns="34275" spcFirstLastPara="1" rIns="34275" wrap="square" tIns="34275">
            <a:normAutofit fontScale="85000"/>
          </a:bodyPr>
          <a:lstStyle/>
          <a:p>
            <a:pPr indent="0" lvl="0" marL="0" rtl="0" algn="l">
              <a:spcBef>
                <a:spcPts val="800"/>
              </a:spcBef>
              <a:spcAft>
                <a:spcPts val="0"/>
              </a:spcAft>
              <a:buNone/>
            </a:pPr>
            <a:r>
              <a:rPr lang="en"/>
              <a:t>PD Control: Idea for Adding Controller Resistance</a:t>
            </a:r>
            <a:endParaRPr/>
          </a:p>
        </p:txBody>
      </p:sp>
      <p:sp>
        <p:nvSpPr>
          <p:cNvPr id="375" name="Google Shape;375;p30"/>
          <p:cNvSpPr txBox="1"/>
          <p:nvPr>
            <p:ph idx="2" type="body"/>
          </p:nvPr>
        </p:nvSpPr>
        <p:spPr>
          <a:xfrm>
            <a:off x="1627775" y="597275"/>
            <a:ext cx="3706200" cy="4402200"/>
          </a:xfrm>
          <a:prstGeom prst="rect">
            <a:avLst/>
          </a:prstGeom>
        </p:spPr>
        <p:txBody>
          <a:bodyPr anchorCtr="0" anchor="t" bIns="34275" lIns="34275" spcFirstLastPara="1" rIns="34275" wrap="square" tIns="34275">
            <a:normAutofit/>
          </a:bodyPr>
          <a:lstStyle/>
          <a:p>
            <a:pPr indent="0" lvl="0" marL="0" rtl="0" algn="l">
              <a:lnSpc>
                <a:spcPct val="90000"/>
              </a:lnSpc>
              <a:spcBef>
                <a:spcPts val="0"/>
              </a:spcBef>
              <a:spcAft>
                <a:spcPts val="0"/>
              </a:spcAft>
              <a:buNone/>
            </a:pPr>
            <a:r>
              <a:rPr lang="en"/>
              <a:t>Problems:</a:t>
            </a:r>
            <a:endParaRPr/>
          </a:p>
          <a:p>
            <a:pPr indent="-323850" lvl="0" marL="457200" rtl="0" algn="l">
              <a:lnSpc>
                <a:spcPct val="90000"/>
              </a:lnSpc>
              <a:spcBef>
                <a:spcPts val="1500"/>
              </a:spcBef>
              <a:spcAft>
                <a:spcPts val="0"/>
              </a:spcAft>
              <a:buSzPts val="1500"/>
              <a:buChar char="-"/>
            </a:pPr>
            <a:r>
              <a:rPr lang="en"/>
              <a:t>How do we penalize the arm when it is moving too quickly and might overshoot?</a:t>
            </a:r>
            <a:endParaRPr/>
          </a:p>
          <a:p>
            <a:pPr indent="-323850" lvl="0" marL="457200" rtl="0" algn="l">
              <a:lnSpc>
                <a:spcPct val="90000"/>
              </a:lnSpc>
              <a:spcBef>
                <a:spcPts val="0"/>
              </a:spcBef>
              <a:spcAft>
                <a:spcPts val="0"/>
              </a:spcAft>
              <a:buSzPts val="1500"/>
              <a:buChar char="-"/>
            </a:pPr>
            <a:r>
              <a:rPr lang="en"/>
              <a:t>How do we stop oscillations?</a:t>
            </a:r>
            <a:endParaRPr/>
          </a:p>
          <a:p>
            <a:pPr indent="0" lvl="0" marL="0" rtl="0" algn="l">
              <a:lnSpc>
                <a:spcPct val="90000"/>
              </a:lnSpc>
              <a:spcBef>
                <a:spcPts val="1500"/>
              </a:spcBef>
              <a:spcAft>
                <a:spcPts val="0"/>
              </a:spcAft>
              <a:buNone/>
            </a:pPr>
            <a:r>
              <a:rPr lang="en"/>
              <a:t>Analysis:</a:t>
            </a:r>
            <a:endParaRPr/>
          </a:p>
          <a:p>
            <a:pPr indent="-323850" lvl="0" marL="457200" rtl="0" algn="l">
              <a:lnSpc>
                <a:spcPct val="90000"/>
              </a:lnSpc>
              <a:spcBef>
                <a:spcPts val="1500"/>
              </a:spcBef>
              <a:spcAft>
                <a:spcPts val="0"/>
              </a:spcAft>
              <a:buSzPts val="1500"/>
              <a:buChar char="-"/>
            </a:pPr>
            <a:r>
              <a:rPr lang="en"/>
              <a:t>Large velocity cause overshoot and oscillations</a:t>
            </a:r>
            <a:endParaRPr/>
          </a:p>
          <a:p>
            <a:pPr indent="0" lvl="0" marL="0" rtl="0" algn="l">
              <a:lnSpc>
                <a:spcPct val="90000"/>
              </a:lnSpc>
              <a:spcBef>
                <a:spcPts val="1500"/>
              </a:spcBef>
              <a:spcAft>
                <a:spcPts val="0"/>
              </a:spcAft>
              <a:buNone/>
            </a:pPr>
            <a:r>
              <a:rPr lang="en"/>
              <a:t>Solution:</a:t>
            </a:r>
            <a:endParaRPr/>
          </a:p>
          <a:p>
            <a:pPr indent="-323850" lvl="0" marL="457200" rtl="0" algn="l">
              <a:lnSpc>
                <a:spcPct val="90000"/>
              </a:lnSpc>
              <a:spcBef>
                <a:spcPts val="1500"/>
              </a:spcBef>
              <a:spcAft>
                <a:spcPts val="0"/>
              </a:spcAft>
              <a:buSzPts val="1500"/>
              <a:buChar char="-"/>
            </a:pPr>
            <a:r>
              <a:rPr lang="en"/>
              <a:t>Penalize the velocity when it is too large. </a:t>
            </a:r>
            <a:endParaRPr/>
          </a:p>
          <a:p>
            <a:pPr indent="0" lvl="0" marL="0" rtl="0" algn="l">
              <a:lnSpc>
                <a:spcPct val="90000"/>
              </a:lnSpc>
              <a:spcBef>
                <a:spcPts val="1500"/>
              </a:spcBef>
              <a:spcAft>
                <a:spcPts val="0"/>
              </a:spcAft>
              <a:buNone/>
            </a:pPr>
            <a:r>
              <a:t/>
            </a:r>
            <a:endParaRPr/>
          </a:p>
          <a:p>
            <a:pPr indent="0" lvl="0" marL="0" rtl="0" algn="l">
              <a:lnSpc>
                <a:spcPct val="90000"/>
              </a:lnSpc>
              <a:spcBef>
                <a:spcPts val="1500"/>
              </a:spcBef>
              <a:spcAft>
                <a:spcPts val="1500"/>
              </a:spcAft>
              <a:buNone/>
            </a:pPr>
            <a:r>
              <a:t/>
            </a:r>
            <a:endParaRPr/>
          </a:p>
        </p:txBody>
      </p:sp>
      <p:sp>
        <p:nvSpPr>
          <p:cNvPr id="376" name="Google Shape;376;p30"/>
          <p:cNvSpPr txBox="1"/>
          <p:nvPr>
            <p:ph idx="2" type="body"/>
          </p:nvPr>
        </p:nvSpPr>
        <p:spPr>
          <a:xfrm>
            <a:off x="5545050" y="502725"/>
            <a:ext cx="3726900" cy="4137000"/>
          </a:xfrm>
          <a:prstGeom prst="rect">
            <a:avLst/>
          </a:prstGeom>
        </p:spPr>
        <p:txBody>
          <a:bodyPr anchorCtr="0" anchor="t" bIns="34275" lIns="34275" spcFirstLastPara="1" rIns="34275" wrap="square" tIns="34275">
            <a:normAutofit/>
          </a:bodyPr>
          <a:lstStyle/>
          <a:p>
            <a:pPr indent="0" lvl="0" marL="0" rtl="0" algn="ctr">
              <a:spcBef>
                <a:spcPts val="0"/>
              </a:spcBef>
              <a:spcAft>
                <a:spcPts val="0"/>
              </a:spcAft>
              <a:buNone/>
            </a:pPr>
            <a:r>
              <a:rPr lang="en">
                <a:latin typeface="Open Sans Medium"/>
                <a:ea typeface="Open Sans Medium"/>
                <a:cs typeface="Open Sans Medium"/>
                <a:sym typeface="Open Sans Medium"/>
              </a:rPr>
              <a:t>PD Control</a:t>
            </a:r>
            <a:r>
              <a:rPr lang="en"/>
              <a:t> Algorithm</a:t>
            </a:r>
            <a:endParaRPr/>
          </a:p>
          <a:p>
            <a:pPr indent="0" lvl="0" marL="0" marR="0" rtl="0" algn="l">
              <a:lnSpc>
                <a:spcPct val="100000"/>
              </a:lnSpc>
              <a:spcBef>
                <a:spcPts val="1500"/>
              </a:spcBef>
              <a:spcAft>
                <a:spcPts val="0"/>
              </a:spcAft>
              <a:buNone/>
            </a:pPr>
            <a:r>
              <a:rPr lang="en"/>
              <a:t>Goal (Set point): 0゜</a:t>
            </a:r>
            <a:endParaRPr/>
          </a:p>
          <a:p>
            <a:pPr indent="0" lvl="0" marL="0" marR="0" rtl="0" algn="l">
              <a:lnSpc>
                <a:spcPct val="100000"/>
              </a:lnSpc>
              <a:spcBef>
                <a:spcPts val="1500"/>
              </a:spcBef>
              <a:spcAft>
                <a:spcPts val="0"/>
              </a:spcAft>
              <a:buNone/>
            </a:pPr>
            <a:r>
              <a:rPr lang="en"/>
              <a:t>Control Logic Rules:</a:t>
            </a:r>
            <a:endParaRPr/>
          </a:p>
          <a:p>
            <a:pPr indent="-323850" lvl="0" marL="457200" marR="0" rtl="0" algn="l">
              <a:lnSpc>
                <a:spcPct val="100000"/>
              </a:lnSpc>
              <a:spcBef>
                <a:spcPts val="1500"/>
              </a:spcBef>
              <a:spcAft>
                <a:spcPts val="0"/>
              </a:spcAft>
              <a:buSzPts val="1500"/>
              <a:buChar char="-"/>
            </a:pPr>
            <a:r>
              <a:rPr lang="en"/>
              <a:t>u</a:t>
            </a:r>
            <a:r>
              <a:rPr lang="en"/>
              <a:t> = - P * θ </a:t>
            </a:r>
            <a:r>
              <a:rPr lang="en" u="sng"/>
              <a:t>-</a:t>
            </a:r>
            <a:r>
              <a:rPr lang="en" u="sng"/>
              <a:t> D * v</a:t>
            </a:r>
            <a:endParaRPr u="sng"/>
          </a:p>
          <a:p>
            <a:pPr indent="-323850" lvl="0" marL="457200" rtl="0" algn="l">
              <a:spcBef>
                <a:spcPts val="0"/>
              </a:spcBef>
              <a:spcAft>
                <a:spcPts val="0"/>
              </a:spcAft>
              <a:buSzPts val="1500"/>
              <a:buChar char="-"/>
            </a:pPr>
            <a:r>
              <a:rPr lang="en"/>
              <a:t>Scaling value D is added</a:t>
            </a:r>
            <a:endParaRPr u="sng"/>
          </a:p>
          <a:p>
            <a:pPr indent="0" lvl="0" marL="0" marR="0" rtl="0" algn="l">
              <a:lnSpc>
                <a:spcPct val="100000"/>
              </a:lnSpc>
              <a:spcBef>
                <a:spcPts val="1500"/>
              </a:spcBef>
              <a:spcAft>
                <a:spcPts val="0"/>
              </a:spcAft>
              <a:buNone/>
            </a:pPr>
            <a:r>
              <a:t/>
            </a:r>
            <a:endParaRPr/>
          </a:p>
          <a:p>
            <a:pPr indent="0" lvl="0" marL="0" rtl="0" algn="l">
              <a:spcBef>
                <a:spcPts val="1500"/>
              </a:spcBef>
              <a:spcAft>
                <a:spcPts val="1500"/>
              </a:spcAft>
              <a:buNone/>
            </a:pPr>
            <a:r>
              <a:t/>
            </a:r>
            <a:endParaRPr/>
          </a:p>
        </p:txBody>
      </p:sp>
      <p:sp>
        <p:nvSpPr>
          <p:cNvPr id="377" name="Google Shape;377;p30"/>
          <p:cNvSpPr/>
          <p:nvPr/>
        </p:nvSpPr>
        <p:spPr>
          <a:xfrm>
            <a:off x="6301043" y="2604887"/>
            <a:ext cx="2106300" cy="2089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0"/>
          <p:cNvGrpSpPr/>
          <p:nvPr/>
        </p:nvGrpSpPr>
        <p:grpSpPr>
          <a:xfrm>
            <a:off x="7244916" y="2529930"/>
            <a:ext cx="218682" cy="1259713"/>
            <a:chOff x="2300125" y="2036725"/>
            <a:chExt cx="254400" cy="1442475"/>
          </a:xfrm>
        </p:grpSpPr>
        <p:sp>
          <p:nvSpPr>
            <p:cNvPr id="379" name="Google Shape;379;p30"/>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0"/>
          <p:cNvSpPr txBox="1"/>
          <p:nvPr/>
        </p:nvSpPr>
        <p:spPr>
          <a:xfrm>
            <a:off x="7201152" y="2179175"/>
            <a:ext cx="6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382" name="Google Shape;382;p30"/>
          <p:cNvSpPr txBox="1"/>
          <p:nvPr/>
        </p:nvSpPr>
        <p:spPr>
          <a:xfrm>
            <a:off x="8407351" y="3474875"/>
            <a:ext cx="6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383" name="Google Shape;383;p30"/>
          <p:cNvSpPr txBox="1"/>
          <p:nvPr/>
        </p:nvSpPr>
        <p:spPr>
          <a:xfrm>
            <a:off x="5787750" y="3551075"/>
            <a:ext cx="7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384" name="Google Shape;384;p30"/>
          <p:cNvSpPr txBox="1"/>
          <p:nvPr/>
        </p:nvSpPr>
        <p:spPr>
          <a:xfrm>
            <a:off x="6983251" y="46943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+-180゜</a:t>
            </a:r>
            <a:endParaRPr>
              <a:latin typeface="Open Sans Light"/>
              <a:ea typeface="Open Sans Light"/>
              <a:cs typeface="Open Sans Light"/>
              <a:sym typeface="Open Sans Light"/>
            </a:endParaRPr>
          </a:p>
        </p:txBody>
      </p:sp>
      <p:sp>
        <p:nvSpPr>
          <p:cNvPr id="385" name="Google Shape;385;p30"/>
          <p:cNvSpPr/>
          <p:nvPr/>
        </p:nvSpPr>
        <p:spPr>
          <a:xfrm>
            <a:off x="7024890" y="3360537"/>
            <a:ext cx="253800" cy="6117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flipH="1">
            <a:off x="7429696" y="3360537"/>
            <a:ext cx="253800" cy="6117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txBox="1"/>
          <p:nvPr/>
        </p:nvSpPr>
        <p:spPr>
          <a:xfrm>
            <a:off x="6701132" y="3491659"/>
            <a:ext cx="4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sp>
        <p:nvSpPr>
          <p:cNvPr id="388" name="Google Shape;388;p30"/>
          <p:cNvSpPr txBox="1"/>
          <p:nvPr/>
        </p:nvSpPr>
        <p:spPr>
          <a:xfrm>
            <a:off x="7716890" y="3491670"/>
            <a:ext cx="4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0" st="0"/>
                                            </p:txEl>
                                          </p:spTgt>
                                        </p:tgtEl>
                                        <p:attrNameLst>
                                          <p:attrName>style.visibility</p:attrName>
                                        </p:attrNameLst>
                                      </p:cBhvr>
                                      <p:to>
                                        <p:strVal val="visible"/>
                                      </p:to>
                                    </p:set>
                                    <p:animEffect filter="fade" transition="in">
                                      <p:cBhvr>
                                        <p:cTn dur="1000"/>
                                        <p:tgtEl>
                                          <p:spTgt spid="3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1" st="1"/>
                                            </p:txEl>
                                          </p:spTgt>
                                        </p:tgtEl>
                                        <p:attrNameLst>
                                          <p:attrName>style.visibility</p:attrName>
                                        </p:attrNameLst>
                                      </p:cBhvr>
                                      <p:to>
                                        <p:strVal val="visible"/>
                                      </p:to>
                                    </p:set>
                                    <p:animEffect filter="fade" transition="in">
                                      <p:cBhvr>
                                        <p:cTn dur="1000"/>
                                        <p:tgtEl>
                                          <p:spTgt spid="3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2" st="2"/>
                                            </p:txEl>
                                          </p:spTgt>
                                        </p:tgtEl>
                                        <p:attrNameLst>
                                          <p:attrName>style.visibility</p:attrName>
                                        </p:attrNameLst>
                                      </p:cBhvr>
                                      <p:to>
                                        <p:strVal val="visible"/>
                                      </p:to>
                                    </p:set>
                                    <p:animEffect filter="fade" transition="in">
                                      <p:cBhvr>
                                        <p:cTn dur="1000"/>
                                        <p:tgtEl>
                                          <p:spTgt spid="3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3" st="3"/>
                                            </p:txEl>
                                          </p:spTgt>
                                        </p:tgtEl>
                                        <p:attrNameLst>
                                          <p:attrName>style.visibility</p:attrName>
                                        </p:attrNameLst>
                                      </p:cBhvr>
                                      <p:to>
                                        <p:strVal val="visible"/>
                                      </p:to>
                                    </p:set>
                                    <p:animEffect filter="fade" transition="in">
                                      <p:cBhvr>
                                        <p:cTn dur="1000"/>
                                        <p:tgtEl>
                                          <p:spTgt spid="3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4" st="4"/>
                                            </p:txEl>
                                          </p:spTgt>
                                        </p:tgtEl>
                                        <p:attrNameLst>
                                          <p:attrName>style.visibility</p:attrName>
                                        </p:attrNameLst>
                                      </p:cBhvr>
                                      <p:to>
                                        <p:strVal val="visible"/>
                                      </p:to>
                                    </p:set>
                                    <p:animEffect filter="fade" transition="in">
                                      <p:cBhvr>
                                        <p:cTn dur="1000"/>
                                        <p:tgtEl>
                                          <p:spTgt spid="3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5" st="5"/>
                                            </p:txEl>
                                          </p:spTgt>
                                        </p:tgtEl>
                                        <p:attrNameLst>
                                          <p:attrName>style.visibility</p:attrName>
                                        </p:attrNameLst>
                                      </p:cBhvr>
                                      <p:to>
                                        <p:strVal val="visible"/>
                                      </p:to>
                                    </p:set>
                                    <p:animEffect filter="fade" transition="in">
                                      <p:cBhvr>
                                        <p:cTn dur="1000"/>
                                        <p:tgtEl>
                                          <p:spTgt spid="3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6" st="6"/>
                                            </p:txEl>
                                          </p:spTgt>
                                        </p:tgtEl>
                                        <p:attrNameLst>
                                          <p:attrName>style.visibility</p:attrName>
                                        </p:attrNameLst>
                                      </p:cBhvr>
                                      <p:to>
                                        <p:strVal val="visible"/>
                                      </p:to>
                                    </p:set>
                                    <p:animEffect filter="fade" transition="in">
                                      <p:cBhvr>
                                        <p:cTn dur="1000"/>
                                        <p:tgtEl>
                                          <p:spTgt spid="3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7" st="7"/>
                                            </p:txEl>
                                          </p:spTgt>
                                        </p:tgtEl>
                                        <p:attrNameLst>
                                          <p:attrName>style.visibility</p:attrName>
                                        </p:attrNameLst>
                                      </p:cBhvr>
                                      <p:to>
                                        <p:strVal val="visible"/>
                                      </p:to>
                                    </p:set>
                                    <p:animEffect filter="fade" transition="in">
                                      <p:cBhvr>
                                        <p:cTn dur="1000"/>
                                        <p:tgtEl>
                                          <p:spTgt spid="3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xEl>
                                              <p:pRg end="8" st="8"/>
                                            </p:txEl>
                                          </p:spTgt>
                                        </p:tgtEl>
                                        <p:attrNameLst>
                                          <p:attrName>style.visibility</p:attrName>
                                        </p:attrNameLst>
                                      </p:cBhvr>
                                      <p:to>
                                        <p:strVal val="visible"/>
                                      </p:to>
                                    </p:set>
                                    <p:animEffect filter="fade" transition="in">
                                      <p:cBhvr>
                                        <p:cTn dur="1000"/>
                                        <p:tgtEl>
                                          <p:spTgt spid="3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Effect filter="fade" transition="in">
                                      <p:cBhvr>
                                        <p:cTn dur="1000"/>
                                        <p:tgtEl>
                                          <p:spTgt spid="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Effect filter="fade" transition="in">
                                      <p:cBhvr>
                                        <p:cTn dur="1000"/>
                                        <p:tgtEl>
                                          <p:spTgt spid="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animEffect filter="fade" transition="in">
                                      <p:cBhvr>
                                        <p:cTn dur="1000"/>
                                        <p:tgtEl>
                                          <p:spTgt spid="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animEffect filter="fade" transition="in">
                                      <p:cBhvr>
                                        <p:cTn dur="1000"/>
                                        <p:tgtEl>
                                          <p:spTgt spid="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4" st="4"/>
                                            </p:txEl>
                                          </p:spTgt>
                                        </p:tgtEl>
                                        <p:attrNameLst>
                                          <p:attrName>style.visibility</p:attrName>
                                        </p:attrNameLst>
                                      </p:cBhvr>
                                      <p:to>
                                        <p:strVal val="visible"/>
                                      </p:to>
                                    </p:set>
                                    <p:animEffect filter="fade" transition="in">
                                      <p:cBhvr>
                                        <p:cTn dur="1000"/>
                                        <p:tgtEl>
                                          <p:spTgt spid="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5" st="5"/>
                                            </p:txEl>
                                          </p:spTgt>
                                        </p:tgtEl>
                                        <p:attrNameLst>
                                          <p:attrName>style.visibility</p:attrName>
                                        </p:attrNameLst>
                                      </p:cBhvr>
                                      <p:to>
                                        <p:strVal val="visible"/>
                                      </p:to>
                                    </p:set>
                                    <p:animEffect filter="fade" transition="in">
                                      <p:cBhvr>
                                        <p:cTn dur="1000"/>
                                        <p:tgtEl>
                                          <p:spTgt spid="3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6" st="6"/>
                                            </p:txEl>
                                          </p:spTgt>
                                        </p:tgtEl>
                                        <p:attrNameLst>
                                          <p:attrName>style.visibility</p:attrName>
                                        </p:attrNameLst>
                                      </p:cBhvr>
                                      <p:to>
                                        <p:strVal val="visible"/>
                                      </p:to>
                                    </p:set>
                                    <p:animEffect filter="fade" transition="in">
                                      <p:cBhvr>
                                        <p:cTn dur="1000"/>
                                        <p:tgtEl>
                                          <p:spTgt spid="3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txBox="1"/>
          <p:nvPr>
            <p:ph idx="1" type="body"/>
          </p:nvPr>
        </p:nvSpPr>
        <p:spPr>
          <a:xfrm>
            <a:off x="1788329" y="29775"/>
            <a:ext cx="6891300" cy="484500"/>
          </a:xfrm>
          <a:prstGeom prst="rect">
            <a:avLst/>
          </a:prstGeom>
        </p:spPr>
        <p:txBody>
          <a:bodyPr anchorCtr="0" anchor="ctr" bIns="34275" lIns="34275" spcFirstLastPara="1" rIns="34275" wrap="square" tIns="34275">
            <a:normAutofit fontScale="92500"/>
          </a:bodyPr>
          <a:lstStyle/>
          <a:p>
            <a:pPr indent="0" lvl="0" marL="0" rtl="0" algn="l">
              <a:spcBef>
                <a:spcPts val="800"/>
              </a:spcBef>
              <a:spcAft>
                <a:spcPts val="0"/>
              </a:spcAft>
              <a:buNone/>
            </a:pPr>
            <a:r>
              <a:rPr lang="en"/>
              <a:t>Task: Upright Arm PD Controller Performance</a:t>
            </a:r>
            <a:endParaRPr/>
          </a:p>
        </p:txBody>
      </p:sp>
      <p:sp>
        <p:nvSpPr>
          <p:cNvPr id="394" name="Google Shape;394;p31"/>
          <p:cNvSpPr txBox="1"/>
          <p:nvPr>
            <p:ph idx="2" type="body"/>
          </p:nvPr>
        </p:nvSpPr>
        <p:spPr>
          <a:xfrm>
            <a:off x="2720350" y="2821275"/>
            <a:ext cx="4436400" cy="306600"/>
          </a:xfrm>
          <a:prstGeom prst="rect">
            <a:avLst/>
          </a:prstGeom>
        </p:spPr>
        <p:txBody>
          <a:bodyPr anchorCtr="0" anchor="t" bIns="34275" lIns="34275" spcFirstLastPara="1" rIns="34275" wrap="square" tIns="34275">
            <a:noAutofit/>
          </a:bodyPr>
          <a:lstStyle/>
          <a:p>
            <a:pPr indent="0" lvl="0" marL="0" rtl="0" algn="ctr">
              <a:spcBef>
                <a:spcPts val="0"/>
              </a:spcBef>
              <a:spcAft>
                <a:spcPts val="1500"/>
              </a:spcAft>
              <a:buSzPts val="1018"/>
              <a:buNone/>
            </a:pPr>
            <a:r>
              <a:rPr lang="en"/>
              <a:t>Most Likely Arm Control (</a:t>
            </a:r>
            <a:r>
              <a:rPr lang="en">
                <a:latin typeface="Open Sans Medium"/>
                <a:ea typeface="Open Sans Medium"/>
                <a:cs typeface="Open Sans Medium"/>
                <a:sym typeface="Open Sans Medium"/>
              </a:rPr>
              <a:t>D is just right</a:t>
            </a:r>
            <a:r>
              <a:rPr lang="en"/>
              <a:t>)</a:t>
            </a:r>
            <a:endParaRPr/>
          </a:p>
        </p:txBody>
      </p:sp>
      <p:sp>
        <p:nvSpPr>
          <p:cNvPr id="395" name="Google Shape;395;p31"/>
          <p:cNvSpPr txBox="1"/>
          <p:nvPr>
            <p:ph idx="2" type="body"/>
          </p:nvPr>
        </p:nvSpPr>
        <p:spPr>
          <a:xfrm>
            <a:off x="2974738" y="555025"/>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Most Likely Arm Control (</a:t>
            </a:r>
            <a:r>
              <a:rPr lang="en">
                <a:latin typeface="Open Sans Medium"/>
                <a:ea typeface="Open Sans Medium"/>
                <a:cs typeface="Open Sans Medium"/>
                <a:sym typeface="Open Sans Medium"/>
              </a:rPr>
              <a:t>Without D</a:t>
            </a:r>
            <a:r>
              <a:rPr lang="en"/>
              <a:t>)</a:t>
            </a:r>
            <a:endParaRPr/>
          </a:p>
        </p:txBody>
      </p:sp>
      <p:sp>
        <p:nvSpPr>
          <p:cNvPr id="396" name="Google Shape;396;p31"/>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31"/>
          <p:cNvPicPr preferRelativeResize="0"/>
          <p:nvPr/>
        </p:nvPicPr>
        <p:blipFill>
          <a:blip r:embed="rId3">
            <a:alphaModFix/>
          </a:blip>
          <a:stretch>
            <a:fillRect/>
          </a:stretch>
        </p:blipFill>
        <p:spPr>
          <a:xfrm>
            <a:off x="6348793" y="887838"/>
            <a:ext cx="2560320" cy="1773936"/>
          </a:xfrm>
          <a:prstGeom prst="rect">
            <a:avLst/>
          </a:prstGeom>
          <a:noFill/>
          <a:ln>
            <a:noFill/>
          </a:ln>
        </p:spPr>
      </p:pic>
      <p:pic>
        <p:nvPicPr>
          <p:cNvPr id="398" name="Google Shape;398;p31" title="Overshooting Oscillation P Control Sim.mp4">
            <a:hlinkClick r:id="rId4"/>
          </p:cNvPr>
          <p:cNvPicPr preferRelativeResize="0"/>
          <p:nvPr/>
        </p:nvPicPr>
        <p:blipFill>
          <a:blip r:embed="rId5">
            <a:alphaModFix/>
          </a:blip>
          <a:stretch>
            <a:fillRect/>
          </a:stretch>
        </p:blipFill>
        <p:spPr>
          <a:xfrm>
            <a:off x="967988" y="801363"/>
            <a:ext cx="2432304" cy="1947672"/>
          </a:xfrm>
          <a:prstGeom prst="rect">
            <a:avLst/>
          </a:prstGeom>
          <a:noFill/>
          <a:ln>
            <a:noFill/>
          </a:ln>
        </p:spPr>
      </p:pic>
      <p:pic>
        <p:nvPicPr>
          <p:cNvPr id="399" name="Google Shape;399;p31" title="Overshooting Oscillation P Control State Plot.mp4">
            <a:hlinkClick r:id="rId6"/>
          </p:cNvPr>
          <p:cNvPicPr preferRelativeResize="0"/>
          <p:nvPr/>
        </p:nvPicPr>
        <p:blipFill>
          <a:blip r:embed="rId7">
            <a:alphaModFix/>
          </a:blip>
          <a:stretch>
            <a:fillRect/>
          </a:stretch>
        </p:blipFill>
        <p:spPr>
          <a:xfrm>
            <a:off x="3343450" y="810549"/>
            <a:ext cx="2852928" cy="1901952"/>
          </a:xfrm>
          <a:prstGeom prst="rect">
            <a:avLst/>
          </a:prstGeom>
          <a:noFill/>
          <a:ln>
            <a:noFill/>
          </a:ln>
        </p:spPr>
      </p:pic>
      <p:pic>
        <p:nvPicPr>
          <p:cNvPr id="400" name="Google Shape;400;p31"/>
          <p:cNvPicPr preferRelativeResize="0"/>
          <p:nvPr/>
        </p:nvPicPr>
        <p:blipFill>
          <a:blip r:embed="rId8">
            <a:alphaModFix/>
          </a:blip>
          <a:stretch>
            <a:fillRect/>
          </a:stretch>
        </p:blipFill>
        <p:spPr>
          <a:xfrm>
            <a:off x="6348788" y="3200131"/>
            <a:ext cx="2560320" cy="1773936"/>
          </a:xfrm>
          <a:prstGeom prst="rect">
            <a:avLst/>
          </a:prstGeom>
          <a:noFill/>
          <a:ln>
            <a:noFill/>
          </a:ln>
        </p:spPr>
      </p:pic>
      <p:pic>
        <p:nvPicPr>
          <p:cNvPr id="401" name="Google Shape;401;p31" title="Most Likely PD Control Sim.mp4">
            <a:hlinkClick r:id="rId9"/>
          </p:cNvPr>
          <p:cNvPicPr preferRelativeResize="0"/>
          <p:nvPr/>
        </p:nvPicPr>
        <p:blipFill>
          <a:blip r:embed="rId10">
            <a:alphaModFix/>
          </a:blip>
          <a:stretch>
            <a:fillRect/>
          </a:stretch>
        </p:blipFill>
        <p:spPr>
          <a:xfrm>
            <a:off x="967988" y="3113263"/>
            <a:ext cx="2432304" cy="1947672"/>
          </a:xfrm>
          <a:prstGeom prst="rect">
            <a:avLst/>
          </a:prstGeom>
          <a:noFill/>
          <a:ln>
            <a:noFill/>
          </a:ln>
        </p:spPr>
      </p:pic>
      <p:pic>
        <p:nvPicPr>
          <p:cNvPr id="402" name="Google Shape;402;p31" title="Most Likely PD Control State Plot.mp4">
            <a:hlinkClick r:id="rId11"/>
          </p:cNvPr>
          <p:cNvPicPr preferRelativeResize="0"/>
          <p:nvPr/>
        </p:nvPicPr>
        <p:blipFill>
          <a:blip r:embed="rId12">
            <a:alphaModFix/>
          </a:blip>
          <a:stretch>
            <a:fillRect/>
          </a:stretch>
        </p:blipFill>
        <p:spPr>
          <a:xfrm>
            <a:off x="3454473" y="3136125"/>
            <a:ext cx="2852928" cy="1901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ph idx="1" type="body"/>
          </p:nvPr>
        </p:nvSpPr>
        <p:spPr>
          <a:xfrm>
            <a:off x="1788329" y="29775"/>
            <a:ext cx="6891300" cy="484500"/>
          </a:xfrm>
          <a:prstGeom prst="rect">
            <a:avLst/>
          </a:prstGeom>
        </p:spPr>
        <p:txBody>
          <a:bodyPr anchorCtr="0" anchor="ctr" bIns="34275" lIns="34275" spcFirstLastPara="1" rIns="34275" wrap="square" tIns="34275">
            <a:normAutofit fontScale="92500"/>
          </a:bodyPr>
          <a:lstStyle/>
          <a:p>
            <a:pPr indent="0" lvl="0" marL="0" rtl="0" algn="l">
              <a:spcBef>
                <a:spcPts val="800"/>
              </a:spcBef>
              <a:spcAft>
                <a:spcPts val="0"/>
              </a:spcAft>
              <a:buNone/>
            </a:pPr>
            <a:r>
              <a:rPr lang="en"/>
              <a:t>Task: Upright Arm PD Controller Performance</a:t>
            </a:r>
            <a:endParaRPr/>
          </a:p>
        </p:txBody>
      </p:sp>
      <p:sp>
        <p:nvSpPr>
          <p:cNvPr id="408" name="Google Shape;408;p32"/>
          <p:cNvSpPr txBox="1"/>
          <p:nvPr>
            <p:ph idx="2" type="body"/>
          </p:nvPr>
        </p:nvSpPr>
        <p:spPr>
          <a:xfrm>
            <a:off x="3270175" y="2891575"/>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P Controller</a:t>
            </a:r>
            <a:r>
              <a:rPr lang="en"/>
              <a:t> (</a:t>
            </a:r>
            <a:r>
              <a:rPr lang="en">
                <a:latin typeface="Open Sans Medium"/>
                <a:ea typeface="Open Sans Medium"/>
                <a:cs typeface="Open Sans Medium"/>
                <a:sym typeface="Open Sans Medium"/>
              </a:rPr>
              <a:t>D is too small or insufficient</a:t>
            </a:r>
            <a:r>
              <a:rPr lang="en"/>
              <a:t>)</a:t>
            </a:r>
            <a:endParaRPr/>
          </a:p>
        </p:txBody>
      </p:sp>
      <p:sp>
        <p:nvSpPr>
          <p:cNvPr id="409" name="Google Shape;409;p32"/>
          <p:cNvSpPr txBox="1"/>
          <p:nvPr>
            <p:ph idx="2" type="body"/>
          </p:nvPr>
        </p:nvSpPr>
        <p:spPr>
          <a:xfrm>
            <a:off x="3270175" y="580775"/>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Slow</a:t>
            </a:r>
            <a:r>
              <a:rPr lang="en"/>
              <a:t> (</a:t>
            </a:r>
            <a:r>
              <a:rPr lang="en">
                <a:latin typeface="Open Sans Medium"/>
                <a:ea typeface="Open Sans Medium"/>
                <a:cs typeface="Open Sans Medium"/>
                <a:sym typeface="Open Sans Medium"/>
              </a:rPr>
              <a:t>D is large</a:t>
            </a:r>
            <a:r>
              <a:rPr lang="en"/>
              <a:t>)</a:t>
            </a:r>
            <a:endParaRPr/>
          </a:p>
        </p:txBody>
      </p:sp>
      <p:sp>
        <p:nvSpPr>
          <p:cNvPr id="410" name="Google Shape;410;p32"/>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32"/>
          <p:cNvPicPr preferRelativeResize="0"/>
          <p:nvPr/>
        </p:nvPicPr>
        <p:blipFill>
          <a:blip r:embed="rId3">
            <a:alphaModFix/>
          </a:blip>
          <a:stretch>
            <a:fillRect/>
          </a:stretch>
        </p:blipFill>
        <p:spPr>
          <a:xfrm>
            <a:off x="6438300" y="3277493"/>
            <a:ext cx="2705700" cy="1871107"/>
          </a:xfrm>
          <a:prstGeom prst="rect">
            <a:avLst/>
          </a:prstGeom>
          <a:noFill/>
          <a:ln>
            <a:noFill/>
          </a:ln>
        </p:spPr>
      </p:pic>
      <p:pic>
        <p:nvPicPr>
          <p:cNvPr id="412" name="Google Shape;412;p32" title="Small D PD Control State Plot.mp4">
            <a:hlinkClick r:id="rId4"/>
          </p:cNvPr>
          <p:cNvPicPr preferRelativeResize="0"/>
          <p:nvPr/>
        </p:nvPicPr>
        <p:blipFill>
          <a:blip r:embed="rId5">
            <a:alphaModFix/>
          </a:blip>
          <a:stretch>
            <a:fillRect/>
          </a:stretch>
        </p:blipFill>
        <p:spPr>
          <a:xfrm>
            <a:off x="3383439" y="3201475"/>
            <a:ext cx="2920673" cy="1947125"/>
          </a:xfrm>
          <a:prstGeom prst="rect">
            <a:avLst/>
          </a:prstGeom>
          <a:noFill/>
          <a:ln>
            <a:noFill/>
          </a:ln>
        </p:spPr>
      </p:pic>
      <p:pic>
        <p:nvPicPr>
          <p:cNvPr id="413" name="Google Shape;413;p32" title="Small D PD Control Sim.mp4">
            <a:hlinkClick r:id="rId6"/>
          </p:cNvPr>
          <p:cNvPicPr preferRelativeResize="0"/>
          <p:nvPr/>
        </p:nvPicPr>
        <p:blipFill>
          <a:blip r:embed="rId7">
            <a:alphaModFix/>
          </a:blip>
          <a:stretch>
            <a:fillRect/>
          </a:stretch>
        </p:blipFill>
        <p:spPr>
          <a:xfrm>
            <a:off x="893800" y="3114225"/>
            <a:ext cx="2536600" cy="2029275"/>
          </a:xfrm>
          <a:prstGeom prst="rect">
            <a:avLst/>
          </a:prstGeom>
          <a:noFill/>
          <a:ln>
            <a:noFill/>
          </a:ln>
        </p:spPr>
      </p:pic>
      <p:pic>
        <p:nvPicPr>
          <p:cNvPr id="414" name="Google Shape;414;p32"/>
          <p:cNvPicPr preferRelativeResize="0"/>
          <p:nvPr/>
        </p:nvPicPr>
        <p:blipFill>
          <a:blip r:embed="rId8">
            <a:alphaModFix/>
          </a:blip>
          <a:stretch>
            <a:fillRect/>
          </a:stretch>
        </p:blipFill>
        <p:spPr>
          <a:xfrm>
            <a:off x="6438300" y="1050126"/>
            <a:ext cx="2705700" cy="1871099"/>
          </a:xfrm>
          <a:prstGeom prst="rect">
            <a:avLst/>
          </a:prstGeom>
          <a:noFill/>
          <a:ln>
            <a:noFill/>
          </a:ln>
        </p:spPr>
      </p:pic>
      <p:pic>
        <p:nvPicPr>
          <p:cNvPr id="415" name="Google Shape;415;p32" title="Large D PD Control Sim.mp4">
            <a:hlinkClick r:id="rId9"/>
          </p:cNvPr>
          <p:cNvPicPr preferRelativeResize="0"/>
          <p:nvPr/>
        </p:nvPicPr>
        <p:blipFill>
          <a:blip r:embed="rId10">
            <a:alphaModFix/>
          </a:blip>
          <a:stretch>
            <a:fillRect/>
          </a:stretch>
        </p:blipFill>
        <p:spPr>
          <a:xfrm>
            <a:off x="893800" y="666675"/>
            <a:ext cx="2868937" cy="2295150"/>
          </a:xfrm>
          <a:prstGeom prst="rect">
            <a:avLst/>
          </a:prstGeom>
          <a:noFill/>
          <a:ln>
            <a:noFill/>
          </a:ln>
        </p:spPr>
      </p:pic>
      <p:pic>
        <p:nvPicPr>
          <p:cNvPr id="416" name="Google Shape;416;p32" title="Large D PD Control State Plot.mp4">
            <a:hlinkClick r:id="rId11"/>
          </p:cNvPr>
          <p:cNvPicPr preferRelativeResize="0"/>
          <p:nvPr/>
        </p:nvPicPr>
        <p:blipFill>
          <a:blip r:embed="rId12">
            <a:alphaModFix/>
          </a:blip>
          <a:stretch>
            <a:fillRect/>
          </a:stretch>
        </p:blipFill>
        <p:spPr>
          <a:xfrm>
            <a:off x="3430400" y="859000"/>
            <a:ext cx="3043899" cy="202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3"/>
          <p:cNvSpPr txBox="1"/>
          <p:nvPr>
            <p:ph idx="1" type="body"/>
          </p:nvPr>
        </p:nvSpPr>
        <p:spPr>
          <a:xfrm>
            <a:off x="1788329" y="29775"/>
            <a:ext cx="69087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Fixing a Stuck Controller</a:t>
            </a:r>
            <a:endParaRPr/>
          </a:p>
        </p:txBody>
      </p:sp>
      <p:sp>
        <p:nvSpPr>
          <p:cNvPr id="422" name="Google Shape;422;p33"/>
          <p:cNvSpPr txBox="1"/>
          <p:nvPr>
            <p:ph idx="2" type="body"/>
          </p:nvPr>
        </p:nvSpPr>
        <p:spPr>
          <a:xfrm>
            <a:off x="1328825" y="947988"/>
            <a:ext cx="3706200" cy="8973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Problems:</a:t>
            </a:r>
            <a:endParaRPr/>
          </a:p>
          <a:p>
            <a:pPr indent="-323850" lvl="0" marL="457200" rtl="0" algn="l">
              <a:spcBef>
                <a:spcPts val="0"/>
              </a:spcBef>
              <a:spcAft>
                <a:spcPts val="0"/>
              </a:spcAft>
              <a:buSzPts val="1500"/>
              <a:buChar char="-"/>
            </a:pPr>
            <a:r>
              <a:rPr lang="en"/>
              <a:t>Controller could settle away from the set point (steady-state error)</a:t>
            </a:r>
            <a:endParaRPr/>
          </a:p>
        </p:txBody>
      </p:sp>
      <p:sp>
        <p:nvSpPr>
          <p:cNvPr id="423" name="Google Shape;423;p33"/>
          <p:cNvSpPr txBox="1"/>
          <p:nvPr>
            <p:ph idx="2" type="body"/>
          </p:nvPr>
        </p:nvSpPr>
        <p:spPr>
          <a:xfrm>
            <a:off x="5267950" y="667600"/>
            <a:ext cx="3771000" cy="670500"/>
          </a:xfrm>
          <a:prstGeom prst="rect">
            <a:avLst/>
          </a:prstGeom>
        </p:spPr>
        <p:txBody>
          <a:bodyPr anchorCtr="0" anchor="t" bIns="34275" lIns="34275" spcFirstLastPara="1" rIns="34275" wrap="square" tIns="34275">
            <a:noAutofit/>
          </a:bodyPr>
          <a:lstStyle/>
          <a:p>
            <a:pPr indent="0" lvl="0" marL="0" rtl="0" algn="ctr">
              <a:spcBef>
                <a:spcPts val="0"/>
              </a:spcBef>
              <a:spcAft>
                <a:spcPts val="0"/>
              </a:spcAft>
              <a:buNone/>
            </a:pPr>
            <a:r>
              <a:rPr lang="en" sz="1400"/>
              <a:t>Design Goal: Recover pendulum from stuck locations</a:t>
            </a:r>
            <a:endParaRPr sz="1400"/>
          </a:p>
          <a:p>
            <a:pPr indent="0" lvl="0" marL="0" rtl="0" algn="ctr">
              <a:spcBef>
                <a:spcPts val="1500"/>
              </a:spcBef>
              <a:spcAft>
                <a:spcPts val="1500"/>
              </a:spcAft>
              <a:buNone/>
            </a:pPr>
            <a:r>
              <a:t/>
            </a:r>
            <a:endParaRPr sz="1400"/>
          </a:p>
        </p:txBody>
      </p:sp>
      <p:sp>
        <p:nvSpPr>
          <p:cNvPr id="424" name="Google Shape;424;p33"/>
          <p:cNvSpPr/>
          <p:nvPr/>
        </p:nvSpPr>
        <p:spPr>
          <a:xfrm>
            <a:off x="5697425" y="1491413"/>
            <a:ext cx="2450400" cy="2392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txBox="1"/>
          <p:nvPr/>
        </p:nvSpPr>
        <p:spPr>
          <a:xfrm>
            <a:off x="6744575" y="1091213"/>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426" name="Google Shape;426;p33"/>
          <p:cNvSpPr txBox="1"/>
          <p:nvPr/>
        </p:nvSpPr>
        <p:spPr>
          <a:xfrm>
            <a:off x="8234325" y="2487563"/>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427" name="Google Shape;427;p33"/>
          <p:cNvSpPr txBox="1"/>
          <p:nvPr/>
        </p:nvSpPr>
        <p:spPr>
          <a:xfrm>
            <a:off x="5188925" y="2487563"/>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428" name="Google Shape;428;p33"/>
          <p:cNvSpPr txBox="1"/>
          <p:nvPr/>
        </p:nvSpPr>
        <p:spPr>
          <a:xfrm>
            <a:off x="6491075" y="3883913"/>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+-180゜</a:t>
            </a:r>
            <a:endParaRPr>
              <a:latin typeface="Open Sans Light"/>
              <a:ea typeface="Open Sans Light"/>
              <a:cs typeface="Open Sans Light"/>
              <a:sym typeface="Open Sans Light"/>
            </a:endParaRPr>
          </a:p>
        </p:txBody>
      </p:sp>
      <p:sp>
        <p:nvSpPr>
          <p:cNvPr id="429" name="Google Shape;429;p33"/>
          <p:cNvSpPr txBox="1"/>
          <p:nvPr/>
        </p:nvSpPr>
        <p:spPr>
          <a:xfrm>
            <a:off x="7913450" y="1491425"/>
            <a:ext cx="6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r>
              <a:rPr lang="en">
                <a:latin typeface="Open Sans Light"/>
                <a:ea typeface="Open Sans Light"/>
                <a:cs typeface="Open Sans Light"/>
                <a:sym typeface="Open Sans Light"/>
              </a:rPr>
              <a:t> = 90</a:t>
            </a:r>
            <a:endParaRPr>
              <a:latin typeface="Open Sans Light"/>
              <a:ea typeface="Open Sans Light"/>
              <a:cs typeface="Open Sans Light"/>
              <a:sym typeface="Open Sans Light"/>
            </a:endParaRPr>
          </a:p>
        </p:txBody>
      </p:sp>
      <p:sp>
        <p:nvSpPr>
          <p:cNvPr id="430" name="Google Shape;430;p33"/>
          <p:cNvSpPr txBox="1"/>
          <p:nvPr/>
        </p:nvSpPr>
        <p:spPr>
          <a:xfrm>
            <a:off x="7344575" y="250680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grpSp>
        <p:nvGrpSpPr>
          <p:cNvPr id="431" name="Google Shape;431;p33"/>
          <p:cNvGrpSpPr/>
          <p:nvPr/>
        </p:nvGrpSpPr>
        <p:grpSpPr>
          <a:xfrm rot="5400000">
            <a:off x="7385888" y="1985663"/>
            <a:ext cx="254400" cy="1442475"/>
            <a:chOff x="2300125" y="2036725"/>
            <a:chExt cx="254400" cy="1442475"/>
          </a:xfrm>
        </p:grpSpPr>
        <p:sp>
          <p:nvSpPr>
            <p:cNvPr id="432" name="Google Shape;432;p33"/>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3"/>
          <p:cNvSpPr/>
          <p:nvPr/>
        </p:nvSpPr>
        <p:spPr>
          <a:xfrm>
            <a:off x="8611550" y="1610950"/>
            <a:ext cx="335400" cy="1031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rot="10800000">
            <a:off x="8611550" y="2757900"/>
            <a:ext cx="335400" cy="1031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txBox="1"/>
          <p:nvPr/>
        </p:nvSpPr>
        <p:spPr>
          <a:xfrm>
            <a:off x="7913450" y="3388800"/>
            <a:ext cx="6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g</a:t>
            </a:r>
            <a:r>
              <a:rPr lang="en">
                <a:latin typeface="Open Sans Light"/>
                <a:ea typeface="Open Sans Light"/>
                <a:cs typeface="Open Sans Light"/>
                <a:sym typeface="Open Sans Light"/>
              </a:rPr>
              <a:t> = 90</a:t>
            </a:r>
            <a:endParaRPr>
              <a:latin typeface="Open Sans Light"/>
              <a:ea typeface="Open Sans Light"/>
              <a:cs typeface="Open Sans Light"/>
              <a:sym typeface="Open Sans Light"/>
            </a:endParaRPr>
          </a:p>
        </p:txBody>
      </p:sp>
      <p:sp>
        <p:nvSpPr>
          <p:cNvPr id="437" name="Google Shape;437;p33"/>
          <p:cNvSpPr txBox="1"/>
          <p:nvPr>
            <p:ph idx="2" type="body"/>
          </p:nvPr>
        </p:nvSpPr>
        <p:spPr>
          <a:xfrm>
            <a:off x="1328825" y="2067613"/>
            <a:ext cx="3706200" cy="21279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Analysis:</a:t>
            </a:r>
            <a:endParaRPr/>
          </a:p>
          <a:p>
            <a:pPr indent="-323850" lvl="0" marL="457200" rtl="0" algn="l">
              <a:spcBef>
                <a:spcPts val="0"/>
              </a:spcBef>
              <a:spcAft>
                <a:spcPts val="0"/>
              </a:spcAft>
              <a:buSzPts val="1500"/>
              <a:buChar char="-"/>
            </a:pPr>
            <a:r>
              <a:rPr lang="en"/>
              <a:t>Example: P = 1 and θ = 90</a:t>
            </a:r>
            <a:endParaRPr/>
          </a:p>
          <a:p>
            <a:pPr indent="457200" lvl="0" marL="457200" rtl="0" algn="l">
              <a:spcBef>
                <a:spcPts val="0"/>
              </a:spcBef>
              <a:spcAft>
                <a:spcPts val="0"/>
              </a:spcAft>
              <a:buNone/>
            </a:pPr>
            <a:r>
              <a:rPr lang="en"/>
              <a:t>u = 1 * 90 = 90</a:t>
            </a:r>
            <a:endParaRPr/>
          </a:p>
          <a:p>
            <a:pPr indent="-323850" lvl="0" marL="457200" rtl="0" algn="l">
              <a:spcBef>
                <a:spcPts val="1500"/>
              </a:spcBef>
              <a:spcAft>
                <a:spcPts val="0"/>
              </a:spcAft>
              <a:buSzPts val="1500"/>
              <a:buChar char="-"/>
            </a:pPr>
            <a:r>
              <a:rPr lang="en"/>
              <a:t>When V is near 0 at θ = 90, the force of the controller and gravity can cancel out (depending on the mass)</a:t>
            </a:r>
            <a:endParaRPr/>
          </a:p>
          <a:p>
            <a:pPr indent="-323850" lvl="0" marL="457200" rtl="0" algn="l">
              <a:spcBef>
                <a:spcPts val="1000"/>
              </a:spcBef>
              <a:spcAft>
                <a:spcPts val="0"/>
              </a:spcAft>
              <a:buSzPts val="1500"/>
              <a:buChar char="-"/>
            </a:pPr>
            <a:r>
              <a:rPr lang="en"/>
              <a:t>Result: A stuck controller</a:t>
            </a:r>
            <a:endParaRPr/>
          </a:p>
        </p:txBody>
      </p:sp>
      <p:grpSp>
        <p:nvGrpSpPr>
          <p:cNvPr id="438" name="Google Shape;438;p33"/>
          <p:cNvGrpSpPr/>
          <p:nvPr/>
        </p:nvGrpSpPr>
        <p:grpSpPr>
          <a:xfrm>
            <a:off x="8544050" y="2108600"/>
            <a:ext cx="524100" cy="1279800"/>
            <a:chOff x="8544050" y="2108600"/>
            <a:chExt cx="524100" cy="1279800"/>
          </a:xfrm>
        </p:grpSpPr>
        <p:cxnSp>
          <p:nvCxnSpPr>
            <p:cNvPr id="439" name="Google Shape;439;p33"/>
            <p:cNvCxnSpPr/>
            <p:nvPr/>
          </p:nvCxnSpPr>
          <p:spPr>
            <a:xfrm>
              <a:off x="8544050" y="2108600"/>
              <a:ext cx="524100" cy="1279800"/>
            </a:xfrm>
            <a:prstGeom prst="straightConnector1">
              <a:avLst/>
            </a:prstGeom>
            <a:noFill/>
            <a:ln cap="flat" cmpd="sng" w="76200">
              <a:solidFill>
                <a:srgbClr val="FF0000"/>
              </a:solidFill>
              <a:prstDash val="solid"/>
              <a:round/>
              <a:headEnd len="med" w="med" type="none"/>
              <a:tailEnd len="med" w="med" type="none"/>
            </a:ln>
          </p:spPr>
        </p:cxnSp>
        <p:cxnSp>
          <p:nvCxnSpPr>
            <p:cNvPr id="440" name="Google Shape;440;p33"/>
            <p:cNvCxnSpPr/>
            <p:nvPr/>
          </p:nvCxnSpPr>
          <p:spPr>
            <a:xfrm flipH="1">
              <a:off x="8592850" y="2108600"/>
              <a:ext cx="446100" cy="120660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44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txBox="1"/>
          <p:nvPr>
            <p:ph idx="1" type="body"/>
          </p:nvPr>
        </p:nvSpPr>
        <p:spPr>
          <a:xfrm>
            <a:off x="1788328" y="29775"/>
            <a:ext cx="68652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Pendulum PID Controller</a:t>
            </a:r>
            <a:endParaRPr/>
          </a:p>
        </p:txBody>
      </p:sp>
      <p:sp>
        <p:nvSpPr>
          <p:cNvPr id="446" name="Google Shape;446;p34"/>
          <p:cNvSpPr txBox="1"/>
          <p:nvPr>
            <p:ph idx="2" type="body"/>
          </p:nvPr>
        </p:nvSpPr>
        <p:spPr>
          <a:xfrm>
            <a:off x="1073100" y="592850"/>
            <a:ext cx="3927600" cy="400200"/>
          </a:xfrm>
          <a:prstGeom prst="rect">
            <a:avLst/>
          </a:prstGeom>
        </p:spPr>
        <p:txBody>
          <a:bodyPr anchorCtr="0" anchor="t" bIns="34275" lIns="34275" spcFirstLastPara="1" rIns="34275" wrap="square" tIns="34275">
            <a:noAutofit/>
          </a:bodyPr>
          <a:lstStyle/>
          <a:p>
            <a:pPr indent="0" lvl="0" marL="0" rtl="0" algn="ctr">
              <a:spcBef>
                <a:spcPts val="0"/>
              </a:spcBef>
              <a:spcAft>
                <a:spcPts val="0"/>
              </a:spcAft>
              <a:buNone/>
            </a:pPr>
            <a:r>
              <a:rPr lang="en" sz="1400"/>
              <a:t>Design Goal: Recover pendulum from </a:t>
            </a:r>
            <a:r>
              <a:rPr lang="en" sz="1400"/>
              <a:t>stuck</a:t>
            </a:r>
            <a:r>
              <a:rPr lang="en" sz="1400"/>
              <a:t> locations</a:t>
            </a:r>
            <a:endParaRPr sz="1400"/>
          </a:p>
        </p:txBody>
      </p:sp>
      <p:sp>
        <p:nvSpPr>
          <p:cNvPr id="447" name="Google Shape;447;p34"/>
          <p:cNvSpPr txBox="1"/>
          <p:nvPr>
            <p:ph idx="2" type="body"/>
          </p:nvPr>
        </p:nvSpPr>
        <p:spPr>
          <a:xfrm>
            <a:off x="4921900" y="1734450"/>
            <a:ext cx="4254600" cy="2165700"/>
          </a:xfrm>
          <a:prstGeom prst="rect">
            <a:avLst/>
          </a:prstGeom>
        </p:spPr>
        <p:txBody>
          <a:bodyPr anchorCtr="0" anchor="t" bIns="34275" lIns="34275" spcFirstLastPara="1" rIns="34275" wrap="square" tIns="34275">
            <a:normAutofit/>
          </a:bodyPr>
          <a:lstStyle/>
          <a:p>
            <a:pPr indent="0" lvl="0" marL="0" rtl="0" algn="ctr">
              <a:spcBef>
                <a:spcPts val="0"/>
              </a:spcBef>
              <a:spcAft>
                <a:spcPts val="0"/>
              </a:spcAft>
              <a:buNone/>
            </a:pPr>
            <a:r>
              <a:rPr lang="en">
                <a:latin typeface="Open Sans Medium"/>
                <a:ea typeface="Open Sans Medium"/>
                <a:cs typeface="Open Sans Medium"/>
                <a:sym typeface="Open Sans Medium"/>
              </a:rPr>
              <a:t>PID Control </a:t>
            </a:r>
            <a:r>
              <a:rPr lang="en"/>
              <a:t>Algorithm</a:t>
            </a:r>
            <a:endParaRPr/>
          </a:p>
          <a:p>
            <a:pPr indent="0" lvl="0" marL="0" marR="0" rtl="0" algn="l">
              <a:lnSpc>
                <a:spcPct val="100000"/>
              </a:lnSpc>
              <a:spcBef>
                <a:spcPts val="1500"/>
              </a:spcBef>
              <a:spcAft>
                <a:spcPts val="0"/>
              </a:spcAft>
              <a:buNone/>
            </a:pPr>
            <a:r>
              <a:rPr lang="en"/>
              <a:t>Goal (Set point): 0゜</a:t>
            </a:r>
            <a:endParaRPr/>
          </a:p>
          <a:p>
            <a:pPr indent="0" lvl="0" marL="0" marR="0" rtl="0" algn="l">
              <a:lnSpc>
                <a:spcPct val="100000"/>
              </a:lnSpc>
              <a:spcBef>
                <a:spcPts val="1500"/>
              </a:spcBef>
              <a:spcAft>
                <a:spcPts val="0"/>
              </a:spcAft>
              <a:buNone/>
            </a:pPr>
            <a:r>
              <a:rPr lang="en"/>
              <a:t>Control Logic Rules: </a:t>
            </a:r>
            <a:r>
              <a:rPr lang="en"/>
              <a:t>Scaling value I is added</a:t>
            </a:r>
            <a:endParaRPr/>
          </a:p>
          <a:p>
            <a:pPr indent="457200" lvl="0" marL="0" rtl="0" algn="l">
              <a:spcBef>
                <a:spcPts val="1500"/>
              </a:spcBef>
              <a:spcAft>
                <a:spcPts val="1500"/>
              </a:spcAft>
              <a:buNone/>
            </a:pPr>
            <a:r>
              <a:rPr lang="en"/>
              <a:t>u = - P * θ - D * v - I * (accumulated error)</a:t>
            </a:r>
            <a:endParaRPr/>
          </a:p>
        </p:txBody>
      </p:sp>
      <p:sp>
        <p:nvSpPr>
          <p:cNvPr id="448" name="Google Shape;448;p34"/>
          <p:cNvSpPr txBox="1"/>
          <p:nvPr/>
        </p:nvSpPr>
        <p:spPr>
          <a:xfrm>
            <a:off x="1339600" y="4107400"/>
            <a:ext cx="358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D5D5D"/>
                </a:solidFill>
                <a:latin typeface="Open Sans Light"/>
                <a:ea typeface="Open Sans Light"/>
                <a:cs typeface="Open Sans Light"/>
                <a:sym typeface="Open Sans Light"/>
              </a:rPr>
              <a:t>D</a:t>
            </a:r>
            <a:r>
              <a:rPr lang="en" sz="1200">
                <a:solidFill>
                  <a:srgbClr val="5D5D5D"/>
                </a:solidFill>
                <a:latin typeface="Open Sans Light"/>
                <a:ea typeface="Open Sans Light"/>
                <a:cs typeface="Open Sans Light"/>
                <a:sym typeface="Open Sans Light"/>
              </a:rPr>
              <a:t>escribe control as the variable </a:t>
            </a:r>
            <a:r>
              <a:rPr lang="en" sz="1200">
                <a:solidFill>
                  <a:srgbClr val="5D5D5D"/>
                </a:solidFill>
                <a:latin typeface="Open Sans Medium"/>
                <a:ea typeface="Open Sans Medium"/>
                <a:cs typeface="Open Sans Medium"/>
                <a:sym typeface="Open Sans Medium"/>
              </a:rPr>
              <a:t>u</a:t>
            </a:r>
            <a:endParaRPr sz="1200">
              <a:solidFill>
                <a:srgbClr val="5D5D5D"/>
              </a:solidFill>
              <a:latin typeface="Open Sans Medium"/>
              <a:ea typeface="Open Sans Medium"/>
              <a:cs typeface="Open Sans Medium"/>
              <a:sym typeface="Open Sans Medium"/>
            </a:endParaRPr>
          </a:p>
          <a:p>
            <a:pPr indent="-304800" lvl="0" marL="457200" rtl="0" algn="l">
              <a:spcBef>
                <a:spcPts val="0"/>
              </a:spcBef>
              <a:spcAft>
                <a:spcPts val="0"/>
              </a:spcAft>
              <a:buClr>
                <a:srgbClr val="5D5D5D"/>
              </a:buClr>
              <a:buSzPts val="1200"/>
              <a:buFont typeface="Open Sans Light"/>
              <a:buChar char="-"/>
            </a:pPr>
            <a:r>
              <a:rPr lang="en" sz="1200">
                <a:solidFill>
                  <a:srgbClr val="5D5D5D"/>
                </a:solidFill>
                <a:latin typeface="Open Sans Light"/>
                <a:ea typeface="Open Sans Light"/>
                <a:cs typeface="Open Sans Light"/>
                <a:sym typeface="Open Sans Light"/>
              </a:rPr>
              <a:t>+ u turns clockwise</a:t>
            </a:r>
            <a:endParaRPr sz="1200">
              <a:solidFill>
                <a:srgbClr val="5D5D5D"/>
              </a:solidFill>
              <a:latin typeface="Open Sans Light"/>
              <a:ea typeface="Open Sans Light"/>
              <a:cs typeface="Open Sans Light"/>
              <a:sym typeface="Open Sans Light"/>
            </a:endParaRPr>
          </a:p>
          <a:p>
            <a:pPr indent="-304800" lvl="0" marL="457200" rtl="0" algn="l">
              <a:spcBef>
                <a:spcPts val="0"/>
              </a:spcBef>
              <a:spcAft>
                <a:spcPts val="0"/>
              </a:spcAft>
              <a:buClr>
                <a:srgbClr val="5D5D5D"/>
              </a:buClr>
              <a:buSzPts val="1200"/>
              <a:buFont typeface="Open Sans Light"/>
              <a:buChar char="-"/>
            </a:pPr>
            <a:r>
              <a:rPr lang="en" sz="1200">
                <a:solidFill>
                  <a:srgbClr val="5D5D5D"/>
                </a:solidFill>
                <a:latin typeface="Open Sans Light"/>
                <a:ea typeface="Open Sans Light"/>
                <a:cs typeface="Open Sans Light"/>
                <a:sym typeface="Open Sans Light"/>
              </a:rPr>
              <a:t>- u turns counterclockwise</a:t>
            </a:r>
            <a:endParaRPr sz="1200">
              <a:solidFill>
                <a:srgbClr val="5D5D5D"/>
              </a:solidFill>
              <a:latin typeface="Open Sans Light"/>
              <a:ea typeface="Open Sans Light"/>
              <a:cs typeface="Open Sans Light"/>
              <a:sym typeface="Open Sans Light"/>
            </a:endParaRPr>
          </a:p>
        </p:txBody>
      </p:sp>
      <p:grpSp>
        <p:nvGrpSpPr>
          <p:cNvPr id="449" name="Google Shape;449;p34"/>
          <p:cNvGrpSpPr/>
          <p:nvPr/>
        </p:nvGrpSpPr>
        <p:grpSpPr>
          <a:xfrm>
            <a:off x="1339603" y="1288525"/>
            <a:ext cx="3394585" cy="2718860"/>
            <a:chOff x="900626" y="728007"/>
            <a:chExt cx="3875097" cy="3385878"/>
          </a:xfrm>
        </p:grpSpPr>
        <p:sp>
          <p:nvSpPr>
            <p:cNvPr id="450" name="Google Shape;450;p34"/>
            <p:cNvSpPr/>
            <p:nvPr/>
          </p:nvSpPr>
          <p:spPr>
            <a:xfrm>
              <a:off x="1549825" y="1223100"/>
              <a:ext cx="2450400" cy="2392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4"/>
            <p:cNvGrpSpPr/>
            <p:nvPr/>
          </p:nvGrpSpPr>
          <p:grpSpPr>
            <a:xfrm>
              <a:off x="2647825" y="1137375"/>
              <a:ext cx="254400" cy="1442475"/>
              <a:chOff x="2300125" y="2036725"/>
              <a:chExt cx="254400" cy="1442475"/>
            </a:xfrm>
          </p:grpSpPr>
          <p:sp>
            <p:nvSpPr>
              <p:cNvPr id="452" name="Google Shape;452;p34"/>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4"/>
            <p:cNvSpPr txBox="1"/>
            <p:nvPr/>
          </p:nvSpPr>
          <p:spPr>
            <a:xfrm>
              <a:off x="2596967" y="728007"/>
              <a:ext cx="7755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0゜</a:t>
              </a:r>
              <a:endParaRPr>
                <a:latin typeface="Open Sans Light"/>
                <a:ea typeface="Open Sans Light"/>
                <a:cs typeface="Open Sans Light"/>
                <a:sym typeface="Open Sans Light"/>
              </a:endParaRPr>
            </a:p>
          </p:txBody>
        </p:sp>
        <p:sp>
          <p:nvSpPr>
            <p:cNvPr id="455" name="Google Shape;455;p34"/>
            <p:cNvSpPr txBox="1"/>
            <p:nvPr/>
          </p:nvSpPr>
          <p:spPr>
            <a:xfrm>
              <a:off x="4000223" y="2219259"/>
              <a:ext cx="7755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456" name="Google Shape;456;p34"/>
            <p:cNvSpPr txBox="1"/>
            <p:nvPr/>
          </p:nvSpPr>
          <p:spPr>
            <a:xfrm>
              <a:off x="900626" y="2219259"/>
              <a:ext cx="7755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-90゜</a:t>
              </a:r>
              <a:endParaRPr>
                <a:latin typeface="Open Sans Light"/>
                <a:ea typeface="Open Sans Light"/>
                <a:cs typeface="Open Sans Light"/>
                <a:sym typeface="Open Sans Light"/>
              </a:endParaRPr>
            </a:p>
          </p:txBody>
        </p:sp>
        <p:sp>
          <p:nvSpPr>
            <p:cNvPr id="457" name="Google Shape;457;p34"/>
            <p:cNvSpPr txBox="1"/>
            <p:nvPr/>
          </p:nvSpPr>
          <p:spPr>
            <a:xfrm>
              <a:off x="2343493" y="3615585"/>
              <a:ext cx="11868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+-180゜</a:t>
              </a:r>
              <a:endParaRPr>
                <a:latin typeface="Open Sans Light"/>
                <a:ea typeface="Open Sans Light"/>
                <a:cs typeface="Open Sans Light"/>
                <a:sym typeface="Open Sans Light"/>
              </a:endParaRPr>
            </a:p>
          </p:txBody>
        </p:sp>
        <p:sp>
          <p:nvSpPr>
            <p:cNvPr id="458" name="Google Shape;458;p34"/>
            <p:cNvSpPr/>
            <p:nvPr/>
          </p:nvSpPr>
          <p:spPr>
            <a:xfrm>
              <a:off x="2391925" y="2088338"/>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flipH="1">
              <a:off x="2862925" y="2088338"/>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txBox="1"/>
            <p:nvPr/>
          </p:nvSpPr>
          <p:spPr>
            <a:xfrm>
              <a:off x="2015275" y="2238475"/>
              <a:ext cx="5085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sp>
          <p:nvSpPr>
            <p:cNvPr id="461" name="Google Shape;461;p34"/>
            <p:cNvSpPr txBox="1"/>
            <p:nvPr/>
          </p:nvSpPr>
          <p:spPr>
            <a:xfrm>
              <a:off x="3196975" y="2238488"/>
              <a:ext cx="508500" cy="4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+u</a:t>
              </a:r>
              <a:endParaRPr>
                <a:latin typeface="Open Sans Light"/>
                <a:ea typeface="Open Sans Light"/>
                <a:cs typeface="Open Sans Light"/>
                <a:sym typeface="Open Sans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idx="1" type="body"/>
          </p:nvPr>
        </p:nvSpPr>
        <p:spPr>
          <a:xfrm>
            <a:off x="1788328" y="29775"/>
            <a:ext cx="68565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Remote Control Cars </a:t>
            </a:r>
            <a:endParaRPr/>
          </a:p>
        </p:txBody>
      </p:sp>
      <p:sp>
        <p:nvSpPr>
          <p:cNvPr id="138" name="Google Shape;138;p17"/>
          <p:cNvSpPr txBox="1"/>
          <p:nvPr>
            <p:ph idx="2" type="body"/>
          </p:nvPr>
        </p:nvSpPr>
        <p:spPr>
          <a:xfrm>
            <a:off x="1532663" y="3789375"/>
            <a:ext cx="3083100" cy="1354200"/>
          </a:xfrm>
          <a:prstGeom prst="rect">
            <a:avLst/>
          </a:prstGeom>
        </p:spPr>
        <p:txBody>
          <a:bodyPr anchorCtr="0" anchor="t" bIns="34275" lIns="34275" spcFirstLastPara="1" rIns="34275" wrap="square" tIns="34275">
            <a:normAutofit/>
          </a:bodyPr>
          <a:lstStyle/>
          <a:p>
            <a:pPr indent="-304800" lvl="0" marL="457200" rtl="0" algn="l">
              <a:spcBef>
                <a:spcPts val="0"/>
              </a:spcBef>
              <a:spcAft>
                <a:spcPts val="0"/>
              </a:spcAft>
              <a:buSzPts val="1200"/>
              <a:buChar char="-"/>
            </a:pPr>
            <a:r>
              <a:rPr lang="en" sz="1200"/>
              <a:t>Left and right sides can only spin forward and backward.</a:t>
            </a:r>
            <a:endParaRPr sz="1200"/>
          </a:p>
          <a:p>
            <a:pPr indent="-304800" lvl="0" marL="457200" rtl="0" algn="l">
              <a:spcBef>
                <a:spcPts val="0"/>
              </a:spcBef>
              <a:spcAft>
                <a:spcPts val="0"/>
              </a:spcAft>
              <a:buSzPts val="1200"/>
              <a:buChar char="-"/>
            </a:pPr>
            <a:r>
              <a:rPr lang="en" sz="1200"/>
              <a:t>Wheels on each side spin together</a:t>
            </a:r>
            <a:endParaRPr sz="1200"/>
          </a:p>
          <a:p>
            <a:pPr indent="-304800" lvl="0" marL="457200" rtl="0" algn="l">
              <a:spcBef>
                <a:spcPts val="0"/>
              </a:spcBef>
              <a:spcAft>
                <a:spcPts val="0"/>
              </a:spcAft>
              <a:buSzPts val="1200"/>
              <a:buChar char="-"/>
            </a:pPr>
            <a:r>
              <a:rPr lang="en" sz="1200"/>
              <a:t>Joystick controls power to the motors of the wheels</a:t>
            </a:r>
            <a:endParaRPr sz="1200"/>
          </a:p>
        </p:txBody>
      </p:sp>
      <p:sp>
        <p:nvSpPr>
          <p:cNvPr id="139" name="Google Shape;139;p17"/>
          <p:cNvSpPr txBox="1"/>
          <p:nvPr>
            <p:ph idx="2" type="body"/>
          </p:nvPr>
        </p:nvSpPr>
        <p:spPr>
          <a:xfrm>
            <a:off x="1502363" y="6346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Remote Control Car Top View</a:t>
            </a:r>
            <a:endParaRPr/>
          </a:p>
        </p:txBody>
      </p:sp>
      <p:pic>
        <p:nvPicPr>
          <p:cNvPr id="140" name="Google Shape;140;p17"/>
          <p:cNvPicPr preferRelativeResize="0"/>
          <p:nvPr/>
        </p:nvPicPr>
        <p:blipFill rotWithShape="1">
          <a:blip r:embed="rId3">
            <a:alphaModFix/>
          </a:blip>
          <a:srcRect b="13422" l="0" r="0" t="6398"/>
          <a:stretch/>
        </p:blipFill>
        <p:spPr>
          <a:xfrm rot="5400000">
            <a:off x="2034237" y="1097373"/>
            <a:ext cx="2019348" cy="1619052"/>
          </a:xfrm>
          <a:prstGeom prst="rect">
            <a:avLst/>
          </a:prstGeom>
          <a:noFill/>
          <a:ln>
            <a:noFill/>
          </a:ln>
        </p:spPr>
      </p:pic>
      <p:grpSp>
        <p:nvGrpSpPr>
          <p:cNvPr id="141" name="Google Shape;141;p17"/>
          <p:cNvGrpSpPr/>
          <p:nvPr/>
        </p:nvGrpSpPr>
        <p:grpSpPr>
          <a:xfrm>
            <a:off x="1950888" y="1586050"/>
            <a:ext cx="2156450" cy="2117192"/>
            <a:chOff x="1310275" y="1586050"/>
            <a:chExt cx="2156450" cy="2117192"/>
          </a:xfrm>
        </p:grpSpPr>
        <p:sp>
          <p:nvSpPr>
            <p:cNvPr id="142" name="Google Shape;142;p17"/>
            <p:cNvSpPr/>
            <p:nvPr/>
          </p:nvSpPr>
          <p:spPr>
            <a:xfrm>
              <a:off x="3259425" y="1596250"/>
              <a:ext cx="207300" cy="641700"/>
            </a:xfrm>
            <a:prstGeom prst="up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1310275" y="1586050"/>
              <a:ext cx="207300" cy="641700"/>
            </a:xfrm>
            <a:prstGeom prst="up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7"/>
            <p:cNvPicPr preferRelativeResize="0"/>
            <p:nvPr/>
          </p:nvPicPr>
          <p:blipFill>
            <a:blip r:embed="rId4">
              <a:alphaModFix/>
            </a:blip>
            <a:stretch>
              <a:fillRect/>
            </a:stretch>
          </p:blipFill>
          <p:spPr>
            <a:xfrm>
              <a:off x="2053050" y="3002708"/>
              <a:ext cx="700500" cy="700534"/>
            </a:xfrm>
            <a:prstGeom prst="rect">
              <a:avLst/>
            </a:prstGeom>
            <a:noFill/>
            <a:ln>
              <a:noFill/>
            </a:ln>
          </p:spPr>
        </p:pic>
        <p:cxnSp>
          <p:nvCxnSpPr>
            <p:cNvPr id="145" name="Google Shape;145;p17"/>
            <p:cNvCxnSpPr>
              <a:stCxn id="144" idx="1"/>
              <a:endCxn id="143" idx="4"/>
            </p:cNvCxnSpPr>
            <p:nvPr/>
          </p:nvCxnSpPr>
          <p:spPr>
            <a:xfrm rot="10800000">
              <a:off x="1414050" y="2227675"/>
              <a:ext cx="639000" cy="11253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17"/>
            <p:cNvCxnSpPr>
              <a:stCxn id="144" idx="3"/>
              <a:endCxn id="142" idx="4"/>
            </p:cNvCxnSpPr>
            <p:nvPr/>
          </p:nvCxnSpPr>
          <p:spPr>
            <a:xfrm flipH="1" rot="10800000">
              <a:off x="2753550" y="2237875"/>
              <a:ext cx="609600" cy="1115100"/>
            </a:xfrm>
            <a:prstGeom prst="straightConnector1">
              <a:avLst/>
            </a:prstGeom>
            <a:noFill/>
            <a:ln cap="flat" cmpd="sng" w="9525">
              <a:solidFill>
                <a:schemeClr val="dk2"/>
              </a:solidFill>
              <a:prstDash val="solid"/>
              <a:round/>
              <a:headEnd len="med" w="med" type="none"/>
              <a:tailEnd len="med" w="med" type="triangle"/>
            </a:ln>
          </p:spPr>
        </p:cxnSp>
      </p:grpSp>
      <p:pic>
        <p:nvPicPr>
          <p:cNvPr id="147" name="Google Shape;147;p17"/>
          <p:cNvPicPr preferRelativeResize="0"/>
          <p:nvPr/>
        </p:nvPicPr>
        <p:blipFill rotWithShape="1">
          <a:blip r:embed="rId5">
            <a:alphaModFix/>
          </a:blip>
          <a:srcRect b="35690" l="11187" r="11442" t="35693"/>
          <a:stretch/>
        </p:blipFill>
        <p:spPr>
          <a:xfrm>
            <a:off x="4861962" y="1303150"/>
            <a:ext cx="1196299" cy="442474"/>
          </a:xfrm>
          <a:prstGeom prst="rect">
            <a:avLst/>
          </a:prstGeom>
          <a:noFill/>
          <a:ln>
            <a:noFill/>
          </a:ln>
        </p:spPr>
      </p:pic>
      <p:cxnSp>
        <p:nvCxnSpPr>
          <p:cNvPr id="148" name="Google Shape;148;p17"/>
          <p:cNvCxnSpPr/>
          <p:nvPr/>
        </p:nvCxnSpPr>
        <p:spPr>
          <a:xfrm>
            <a:off x="6100038" y="1826500"/>
            <a:ext cx="2162100" cy="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nvSpPr>
        <p:spPr>
          <a:xfrm>
            <a:off x="8321188" y="1610950"/>
            <a:ext cx="60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10 meters</a:t>
            </a:r>
            <a:endParaRPr sz="800">
              <a:latin typeface="Open Sans Light"/>
              <a:ea typeface="Open Sans Light"/>
              <a:cs typeface="Open Sans Light"/>
              <a:sym typeface="Open Sans Light"/>
            </a:endParaRPr>
          </a:p>
        </p:txBody>
      </p:sp>
      <p:sp>
        <p:nvSpPr>
          <p:cNvPr id="150" name="Google Shape;150;p17"/>
          <p:cNvSpPr txBox="1"/>
          <p:nvPr>
            <p:ph idx="2" type="body"/>
          </p:nvPr>
        </p:nvSpPr>
        <p:spPr>
          <a:xfrm>
            <a:off x="5505138" y="6346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Accuracy Problem</a:t>
            </a:r>
            <a:endParaRPr/>
          </a:p>
        </p:txBody>
      </p:sp>
      <p:pic>
        <p:nvPicPr>
          <p:cNvPr id="151" name="Google Shape;151;p17"/>
          <p:cNvPicPr preferRelativeResize="0"/>
          <p:nvPr/>
        </p:nvPicPr>
        <p:blipFill>
          <a:blip r:embed="rId6">
            <a:alphaModFix/>
          </a:blip>
          <a:stretch>
            <a:fillRect/>
          </a:stretch>
        </p:blipFill>
        <p:spPr>
          <a:xfrm rot="5400000">
            <a:off x="6004962" y="2320100"/>
            <a:ext cx="2183951" cy="2183951"/>
          </a:xfrm>
          <a:prstGeom prst="rect">
            <a:avLst/>
          </a:prstGeom>
          <a:noFill/>
          <a:ln>
            <a:noFill/>
          </a:ln>
        </p:spPr>
      </p:pic>
      <p:pic>
        <p:nvPicPr>
          <p:cNvPr id="152" name="Google Shape;152;p17"/>
          <p:cNvPicPr preferRelativeResize="0"/>
          <p:nvPr/>
        </p:nvPicPr>
        <p:blipFill rotWithShape="1">
          <a:blip r:embed="rId3">
            <a:alphaModFix/>
          </a:blip>
          <a:srcRect b="13422" l="0" r="0" t="6398"/>
          <a:stretch/>
        </p:blipFill>
        <p:spPr>
          <a:xfrm rot="7739467">
            <a:off x="6532195" y="2999450"/>
            <a:ext cx="1129479" cy="905578"/>
          </a:xfrm>
          <a:prstGeom prst="rect">
            <a:avLst/>
          </a:prstGeom>
          <a:noFill/>
          <a:ln>
            <a:noFill/>
          </a:ln>
        </p:spPr>
      </p:pic>
      <p:sp>
        <p:nvSpPr>
          <p:cNvPr id="153" name="Google Shape;153;p17"/>
          <p:cNvSpPr txBox="1"/>
          <p:nvPr>
            <p:ph idx="2" type="body"/>
          </p:nvPr>
        </p:nvSpPr>
        <p:spPr>
          <a:xfrm>
            <a:off x="4784313" y="897225"/>
            <a:ext cx="1866900" cy="352500"/>
          </a:xfrm>
          <a:prstGeom prst="rect">
            <a:avLst/>
          </a:prstGeom>
        </p:spPr>
        <p:txBody>
          <a:bodyPr anchorCtr="0" anchor="t" bIns="34275" lIns="34275" spcFirstLastPara="1" rIns="34275" wrap="square" tIns="34275">
            <a:normAutofit/>
          </a:bodyPr>
          <a:lstStyle/>
          <a:p>
            <a:pPr indent="0" lvl="0" marL="0" rtl="0" algn="l">
              <a:spcBef>
                <a:spcPts val="0"/>
              </a:spcBef>
              <a:spcAft>
                <a:spcPts val="1500"/>
              </a:spcAft>
              <a:buNone/>
            </a:pPr>
            <a:r>
              <a:rPr lang="en"/>
              <a:t>Distance:</a:t>
            </a:r>
            <a:endParaRPr/>
          </a:p>
        </p:txBody>
      </p:sp>
      <p:sp>
        <p:nvSpPr>
          <p:cNvPr id="154" name="Google Shape;154;p17"/>
          <p:cNvSpPr txBox="1"/>
          <p:nvPr>
            <p:ph idx="2" type="body"/>
          </p:nvPr>
        </p:nvSpPr>
        <p:spPr>
          <a:xfrm>
            <a:off x="4784313" y="1897050"/>
            <a:ext cx="1866900" cy="352500"/>
          </a:xfrm>
          <a:prstGeom prst="rect">
            <a:avLst/>
          </a:prstGeom>
        </p:spPr>
        <p:txBody>
          <a:bodyPr anchorCtr="0" anchor="t" bIns="34275" lIns="34275" spcFirstLastPara="1" rIns="34275" wrap="square" tIns="34275">
            <a:normAutofit/>
          </a:bodyPr>
          <a:lstStyle/>
          <a:p>
            <a:pPr indent="0" lvl="0" marL="0" rtl="0" algn="l">
              <a:spcBef>
                <a:spcPts val="0"/>
              </a:spcBef>
              <a:spcAft>
                <a:spcPts val="1500"/>
              </a:spcAft>
              <a:buNone/>
            </a:pPr>
            <a:r>
              <a:rPr lang="en"/>
              <a:t>Orientation:</a:t>
            </a:r>
            <a:endParaRPr/>
          </a:p>
        </p:txBody>
      </p:sp>
      <p:cxnSp>
        <p:nvCxnSpPr>
          <p:cNvPr id="155" name="Google Shape;155;p17"/>
          <p:cNvCxnSpPr>
            <a:stCxn id="152" idx="1"/>
          </p:cNvCxnSpPr>
          <p:nvPr/>
        </p:nvCxnSpPr>
        <p:spPr>
          <a:xfrm flipH="1" rot="10800000">
            <a:off x="7452269" y="2227899"/>
            <a:ext cx="625200" cy="785400"/>
          </a:xfrm>
          <a:prstGeom prst="straightConnector1">
            <a:avLst/>
          </a:prstGeom>
          <a:noFill/>
          <a:ln cap="flat" cmpd="sng" w="38100">
            <a:solidFill>
              <a:schemeClr val="dk1"/>
            </a:solidFill>
            <a:prstDash val="solid"/>
            <a:round/>
            <a:headEnd len="med" w="med" type="none"/>
            <a:tailEnd len="med" w="med" type="triangle"/>
          </a:ln>
        </p:spPr>
      </p:cxnSp>
      <p:pic>
        <p:nvPicPr>
          <p:cNvPr id="156" name="Google Shape;156;p17"/>
          <p:cNvPicPr preferRelativeResize="0"/>
          <p:nvPr/>
        </p:nvPicPr>
        <p:blipFill>
          <a:blip r:embed="rId7">
            <a:alphaModFix/>
          </a:blip>
          <a:stretch>
            <a:fillRect/>
          </a:stretch>
        </p:blipFill>
        <p:spPr>
          <a:xfrm>
            <a:off x="5950713" y="1250325"/>
            <a:ext cx="700500" cy="700500"/>
          </a:xfrm>
          <a:prstGeom prst="rect">
            <a:avLst/>
          </a:prstGeom>
          <a:noFill/>
          <a:ln>
            <a:noFill/>
          </a:ln>
        </p:spPr>
      </p:pic>
      <p:sp>
        <p:nvSpPr>
          <p:cNvPr id="157" name="Google Shape;157;p17"/>
          <p:cNvSpPr txBox="1"/>
          <p:nvPr/>
        </p:nvSpPr>
        <p:spPr>
          <a:xfrm>
            <a:off x="831988" y="4712400"/>
            <a:ext cx="547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8"/>
              </a:rPr>
              <a:t>https://www.aliexpress.com/i/1005002761034182.html</a:t>
            </a:r>
            <a:endParaRPr sz="400">
              <a:latin typeface="Open Sans Light"/>
              <a:ea typeface="Open Sans Light"/>
              <a:cs typeface="Open Sans Light"/>
              <a:sym typeface="Open Sans Light"/>
            </a:endParaRPr>
          </a:p>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9"/>
              </a:rPr>
              <a:t>https://www.target.com/c/electronics-deals/-/N-556x9</a:t>
            </a:r>
            <a:endParaRPr sz="400">
              <a:latin typeface="Open Sans Light"/>
              <a:ea typeface="Open Sans Light"/>
              <a:cs typeface="Open Sans Light"/>
              <a:sym typeface="Open Sans Light"/>
            </a:endParaRPr>
          </a:p>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10"/>
              </a:rPr>
              <a:t>https://www.istockphoto.com/illustrations/car-clipart</a:t>
            </a:r>
            <a:endParaRPr sz="400">
              <a:latin typeface="Open Sans Light"/>
              <a:ea typeface="Open Sans Light"/>
              <a:cs typeface="Open Sans Light"/>
              <a:sym typeface="Open Sans Light"/>
            </a:endParaRPr>
          </a:p>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11"/>
              </a:rPr>
              <a:t>https://flyclipart.com/sound-wave-icon-png-png-image-soundwave-png-338817</a:t>
            </a:r>
            <a:endParaRPr sz="400">
              <a:latin typeface="Open Sans Light"/>
              <a:ea typeface="Open Sans Light"/>
              <a:cs typeface="Open Sans Light"/>
              <a:sym typeface="Open Sans Light"/>
            </a:endParaRPr>
          </a:p>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12"/>
              </a:rPr>
              <a:t>https://pixabay.com/vectors/circle-math-education-360-degree-41073/</a:t>
            </a:r>
            <a:endParaRPr sz="400">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idx="1" type="body"/>
          </p:nvPr>
        </p:nvSpPr>
        <p:spPr>
          <a:xfrm>
            <a:off x="1788329" y="29775"/>
            <a:ext cx="69087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Accumulating</a:t>
            </a:r>
            <a:r>
              <a:rPr lang="en"/>
              <a:t> Error and Notes</a:t>
            </a:r>
            <a:endParaRPr/>
          </a:p>
        </p:txBody>
      </p:sp>
      <p:sp>
        <p:nvSpPr>
          <p:cNvPr id="467" name="Google Shape;467;p35"/>
          <p:cNvSpPr txBox="1"/>
          <p:nvPr>
            <p:ph idx="2" type="body"/>
          </p:nvPr>
        </p:nvSpPr>
        <p:spPr>
          <a:xfrm>
            <a:off x="1259875" y="703600"/>
            <a:ext cx="3849900" cy="21357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Keeping track of accumulating error</a:t>
            </a:r>
            <a:endParaRPr/>
          </a:p>
          <a:p>
            <a:pPr indent="-323850" lvl="0" marL="457200" rtl="0" algn="l">
              <a:spcBef>
                <a:spcPts val="0"/>
              </a:spcBef>
              <a:spcAft>
                <a:spcPts val="0"/>
              </a:spcAft>
              <a:buSzPts val="1500"/>
              <a:buChar char="-"/>
            </a:pPr>
            <a:r>
              <a:rPr lang="en"/>
              <a:t>For every measurement of θ, add θ to an accumulating sum.</a:t>
            </a:r>
            <a:endParaRPr/>
          </a:p>
          <a:p>
            <a:pPr indent="0" lvl="0" marL="0" rtl="0" algn="l">
              <a:spcBef>
                <a:spcPts val="1500"/>
              </a:spcBef>
              <a:spcAft>
                <a:spcPts val="0"/>
              </a:spcAft>
              <a:buNone/>
            </a:pPr>
            <a:r>
              <a:t/>
            </a:r>
            <a:endParaRPr/>
          </a:p>
          <a:p>
            <a:pPr indent="0" lvl="0" marL="0" rtl="0" algn="l">
              <a:spcBef>
                <a:spcPts val="1500"/>
              </a:spcBef>
              <a:spcAft>
                <a:spcPts val="1500"/>
              </a:spcAft>
              <a:buNone/>
            </a:pPr>
            <a:r>
              <a:t/>
            </a:r>
            <a:endParaRPr/>
          </a:p>
        </p:txBody>
      </p:sp>
      <p:graphicFrame>
        <p:nvGraphicFramePr>
          <p:cNvPr id="468" name="Google Shape;468;p35"/>
          <p:cNvGraphicFramePr/>
          <p:nvPr/>
        </p:nvGraphicFramePr>
        <p:xfrm>
          <a:off x="5308225" y="1041050"/>
          <a:ext cx="3000000" cy="3000000"/>
        </p:xfrm>
        <a:graphic>
          <a:graphicData uri="http://schemas.openxmlformats.org/drawingml/2006/table">
            <a:tbl>
              <a:tblPr>
                <a:noFill/>
                <a:tableStyleId>{09D0EA89-9E7C-4F5C-ABA2-7FD794A8C1C5}</a:tableStyleId>
              </a:tblPr>
              <a:tblGrid>
                <a:gridCol w="1229550"/>
                <a:gridCol w="1229550"/>
                <a:gridCol w="1229550"/>
              </a:tblGrid>
              <a:tr h="543475">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Time (s)</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θ</a:t>
                      </a:r>
                      <a:r>
                        <a:rPr lang="en">
                          <a:solidFill>
                            <a:srgbClr val="5D5D5D"/>
                          </a:solidFill>
                          <a:latin typeface="Open Sans Light"/>
                          <a:ea typeface="Open Sans Light"/>
                          <a:cs typeface="Open Sans Light"/>
                          <a:sym typeface="Open Sans Light"/>
                        </a:rPr>
                        <a:t> (degrees)</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Accumulated Error</a:t>
                      </a:r>
                      <a:endParaRPr>
                        <a:solidFill>
                          <a:srgbClr val="5D5D5D"/>
                        </a:solidFill>
                        <a:latin typeface="Open Sans Light"/>
                        <a:ea typeface="Open Sans Light"/>
                        <a:cs typeface="Open Sans Light"/>
                        <a:sym typeface="Open Sans Light"/>
                      </a:endParaRPr>
                    </a:p>
                  </a:txBody>
                  <a:tcPr marT="91425" marB="91425" marR="91425" marL="91425" anchor="ctr"/>
                </a:tc>
              </a:tr>
              <a:tr h="353250">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1</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90</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90</a:t>
                      </a:r>
                      <a:endParaRPr>
                        <a:solidFill>
                          <a:srgbClr val="5D5D5D"/>
                        </a:solidFill>
                        <a:latin typeface="Open Sans Light"/>
                        <a:ea typeface="Open Sans Light"/>
                        <a:cs typeface="Open Sans Light"/>
                        <a:sym typeface="Open Sans Light"/>
                      </a:endParaRPr>
                    </a:p>
                  </a:txBody>
                  <a:tcPr marT="91425" marB="91425" marR="91425" marL="91425" anchor="ctr"/>
                </a:tc>
              </a:tr>
              <a:tr h="353250">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2</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90</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180</a:t>
                      </a:r>
                      <a:endParaRPr>
                        <a:solidFill>
                          <a:srgbClr val="5D5D5D"/>
                        </a:solidFill>
                        <a:latin typeface="Open Sans Light"/>
                        <a:ea typeface="Open Sans Light"/>
                        <a:cs typeface="Open Sans Light"/>
                        <a:sym typeface="Open Sans Light"/>
                      </a:endParaRPr>
                    </a:p>
                  </a:txBody>
                  <a:tcPr marT="91425" marB="91425" marR="91425" marL="91425" anchor="ctr"/>
                </a:tc>
              </a:tr>
              <a:tr h="353250">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3</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80</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260</a:t>
                      </a:r>
                      <a:endParaRPr>
                        <a:solidFill>
                          <a:srgbClr val="5D5D5D"/>
                        </a:solidFill>
                        <a:latin typeface="Open Sans Light"/>
                        <a:ea typeface="Open Sans Light"/>
                        <a:cs typeface="Open Sans Light"/>
                        <a:sym typeface="Open Sans Light"/>
                      </a:endParaRPr>
                    </a:p>
                  </a:txBody>
                  <a:tcPr marT="91425" marB="91425" marR="91425" marL="91425" anchor="ctr"/>
                </a:tc>
              </a:tr>
              <a:tr h="353250">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4</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50</a:t>
                      </a:r>
                      <a:endParaRPr>
                        <a:solidFill>
                          <a:srgbClr val="5D5D5D"/>
                        </a:solidFill>
                        <a:latin typeface="Open Sans Light"/>
                        <a:ea typeface="Open Sans Light"/>
                        <a:cs typeface="Open Sans Light"/>
                        <a:sym typeface="Open Sans Light"/>
                      </a:endParaRPr>
                    </a:p>
                  </a:txBody>
                  <a:tcPr marT="91425" marB="91425" marR="91425" marL="91425" anchor="ctr"/>
                </a:tc>
                <a:tc>
                  <a:txBody>
                    <a:bodyPr/>
                    <a:lstStyle/>
                    <a:p>
                      <a:pPr indent="0" lvl="0" marL="0" marR="0" rtl="0" algn="l">
                        <a:lnSpc>
                          <a:spcPct val="100000"/>
                        </a:lnSpc>
                        <a:spcBef>
                          <a:spcPts val="0"/>
                        </a:spcBef>
                        <a:spcAft>
                          <a:spcPts val="1500"/>
                        </a:spcAft>
                        <a:buNone/>
                      </a:pPr>
                      <a:r>
                        <a:rPr lang="en">
                          <a:solidFill>
                            <a:srgbClr val="5D5D5D"/>
                          </a:solidFill>
                          <a:latin typeface="Open Sans Light"/>
                          <a:ea typeface="Open Sans Light"/>
                          <a:cs typeface="Open Sans Light"/>
                          <a:sym typeface="Open Sans Light"/>
                        </a:rPr>
                        <a:t>310</a:t>
                      </a:r>
                      <a:endParaRPr>
                        <a:solidFill>
                          <a:srgbClr val="5D5D5D"/>
                        </a:solidFill>
                        <a:latin typeface="Open Sans Light"/>
                        <a:ea typeface="Open Sans Light"/>
                        <a:cs typeface="Open Sans Light"/>
                        <a:sym typeface="Open Sans Light"/>
                      </a:endParaRPr>
                    </a:p>
                  </a:txBody>
                  <a:tcPr marT="91425" marB="91425" marR="91425" marL="91425" anchor="ctr"/>
                </a:tc>
              </a:tr>
            </a:tbl>
          </a:graphicData>
        </a:graphic>
      </p:graphicFrame>
      <p:sp>
        <p:nvSpPr>
          <p:cNvPr id="469" name="Google Shape;469;p35"/>
          <p:cNvSpPr txBox="1"/>
          <p:nvPr>
            <p:ph idx="2" type="body"/>
          </p:nvPr>
        </p:nvSpPr>
        <p:spPr>
          <a:xfrm>
            <a:off x="5033575" y="703593"/>
            <a:ext cx="1413600" cy="343200"/>
          </a:xfrm>
          <a:prstGeom prst="rect">
            <a:avLst/>
          </a:prstGeom>
        </p:spPr>
        <p:txBody>
          <a:bodyPr anchorCtr="0" anchor="t" bIns="34275" lIns="34275" spcFirstLastPara="1" rIns="34275" wrap="square" tIns="34275">
            <a:normAutofit/>
          </a:bodyPr>
          <a:lstStyle/>
          <a:p>
            <a:pPr indent="0" lvl="0" marL="0" rtl="0" algn="ctr">
              <a:spcBef>
                <a:spcPts val="0"/>
              </a:spcBef>
              <a:spcAft>
                <a:spcPts val="0"/>
              </a:spcAft>
              <a:buNone/>
            </a:pPr>
            <a:r>
              <a:rPr lang="en"/>
              <a:t>Goal: 0゜</a:t>
            </a:r>
            <a:endParaRPr/>
          </a:p>
        </p:txBody>
      </p:sp>
      <p:sp>
        <p:nvSpPr>
          <p:cNvPr id="470" name="Google Shape;470;p35"/>
          <p:cNvSpPr txBox="1"/>
          <p:nvPr>
            <p:ph idx="2" type="body"/>
          </p:nvPr>
        </p:nvSpPr>
        <p:spPr>
          <a:xfrm>
            <a:off x="1259875" y="1650625"/>
            <a:ext cx="3849900" cy="40944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Things to think about</a:t>
            </a:r>
            <a:r>
              <a:rPr lang="en"/>
              <a:t>:</a:t>
            </a:r>
            <a:endParaRPr/>
          </a:p>
          <a:p>
            <a:pPr indent="-323850" lvl="0" marL="457200" rtl="0" algn="l">
              <a:spcBef>
                <a:spcPts val="0"/>
              </a:spcBef>
              <a:spcAft>
                <a:spcPts val="0"/>
              </a:spcAft>
              <a:buSzPts val="1500"/>
              <a:buChar char="-"/>
            </a:pPr>
            <a:r>
              <a:rPr lang="en"/>
              <a:t>What to do if error keeps on accumulating?</a:t>
            </a:r>
            <a:endParaRPr/>
          </a:p>
          <a:p>
            <a:pPr indent="-323850" lvl="0" marL="457200" rtl="0" algn="l">
              <a:spcBef>
                <a:spcPts val="0"/>
              </a:spcBef>
              <a:spcAft>
                <a:spcPts val="0"/>
              </a:spcAft>
              <a:buSzPts val="1500"/>
              <a:buChar char="-"/>
            </a:pPr>
            <a:r>
              <a:rPr lang="en"/>
              <a:t>How to stop error from getting too large?</a:t>
            </a:r>
            <a:endParaRPr/>
          </a:p>
          <a:p>
            <a:pPr indent="0" lvl="0" marL="0" rtl="0" algn="l">
              <a:spcBef>
                <a:spcPts val="1500"/>
              </a:spcBef>
              <a:spcAft>
                <a:spcPts val="0"/>
              </a:spcAft>
              <a:buNone/>
            </a:pPr>
            <a:r>
              <a:t/>
            </a:r>
            <a:endParaRPr/>
          </a:p>
          <a:p>
            <a:pPr indent="0" lvl="0" marL="0" rtl="0" algn="l">
              <a:spcBef>
                <a:spcPts val="1500"/>
              </a:spcBef>
              <a:spcAft>
                <a:spcPts val="15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6"/>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txBox="1"/>
          <p:nvPr>
            <p:ph idx="1" type="body"/>
          </p:nvPr>
        </p:nvSpPr>
        <p:spPr>
          <a:xfrm>
            <a:off x="1788329" y="29775"/>
            <a:ext cx="6891300" cy="484500"/>
          </a:xfrm>
          <a:prstGeom prst="rect">
            <a:avLst/>
          </a:prstGeom>
        </p:spPr>
        <p:txBody>
          <a:bodyPr anchorCtr="0" anchor="ctr" bIns="34275" lIns="34275" spcFirstLastPara="1" rIns="34275" wrap="square" tIns="34275">
            <a:normAutofit fontScale="92500"/>
          </a:bodyPr>
          <a:lstStyle/>
          <a:p>
            <a:pPr indent="0" lvl="0" marL="0" rtl="0" algn="l">
              <a:spcBef>
                <a:spcPts val="800"/>
              </a:spcBef>
              <a:spcAft>
                <a:spcPts val="0"/>
              </a:spcAft>
              <a:buNone/>
            </a:pPr>
            <a:r>
              <a:rPr lang="en"/>
              <a:t>Task: Upright Arm PID Controller Performance</a:t>
            </a:r>
            <a:endParaRPr/>
          </a:p>
        </p:txBody>
      </p:sp>
      <p:sp>
        <p:nvSpPr>
          <p:cNvPr id="477" name="Google Shape;477;p36"/>
          <p:cNvSpPr txBox="1"/>
          <p:nvPr>
            <p:ph idx="2" type="body"/>
          </p:nvPr>
        </p:nvSpPr>
        <p:spPr>
          <a:xfrm>
            <a:off x="2974725" y="2858525"/>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Good </a:t>
            </a:r>
            <a:r>
              <a:rPr lang="en"/>
              <a:t>Pendulum Control </a:t>
            </a:r>
            <a:r>
              <a:rPr lang="en"/>
              <a:t>(</a:t>
            </a:r>
            <a:r>
              <a:rPr lang="en">
                <a:latin typeface="Open Sans Medium"/>
                <a:ea typeface="Open Sans Medium"/>
                <a:cs typeface="Open Sans Medium"/>
                <a:sym typeface="Open Sans Medium"/>
              </a:rPr>
              <a:t>With I</a:t>
            </a:r>
            <a:r>
              <a:rPr lang="en"/>
              <a:t>)</a:t>
            </a:r>
            <a:endParaRPr/>
          </a:p>
        </p:txBody>
      </p:sp>
      <p:sp>
        <p:nvSpPr>
          <p:cNvPr id="478" name="Google Shape;478;p36"/>
          <p:cNvSpPr txBox="1"/>
          <p:nvPr>
            <p:ph idx="2" type="body"/>
          </p:nvPr>
        </p:nvSpPr>
        <p:spPr>
          <a:xfrm>
            <a:off x="2974725" y="585350"/>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PD Controller </a:t>
            </a:r>
            <a:r>
              <a:rPr lang="en"/>
              <a:t>(</a:t>
            </a:r>
            <a:r>
              <a:rPr lang="en">
                <a:latin typeface="Open Sans Medium"/>
                <a:ea typeface="Open Sans Medium"/>
                <a:cs typeface="Open Sans Medium"/>
                <a:sym typeface="Open Sans Medium"/>
              </a:rPr>
              <a:t>Without I</a:t>
            </a:r>
            <a:r>
              <a:rPr lang="en"/>
              <a:t>)</a:t>
            </a:r>
            <a:endParaRPr/>
          </a:p>
        </p:txBody>
      </p:sp>
      <p:sp>
        <p:nvSpPr>
          <p:cNvPr id="479" name="Google Shape;479;p36"/>
          <p:cNvSpPr/>
          <p:nvPr/>
        </p:nvSpPr>
        <p:spPr>
          <a:xfrm>
            <a:off x="6635325" y="2574100"/>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6"/>
          <p:cNvPicPr preferRelativeResize="0"/>
          <p:nvPr/>
        </p:nvPicPr>
        <p:blipFill>
          <a:blip r:embed="rId3">
            <a:alphaModFix/>
          </a:blip>
          <a:stretch>
            <a:fillRect/>
          </a:stretch>
        </p:blipFill>
        <p:spPr>
          <a:xfrm>
            <a:off x="6364000" y="990050"/>
            <a:ext cx="2560053" cy="1770375"/>
          </a:xfrm>
          <a:prstGeom prst="rect">
            <a:avLst/>
          </a:prstGeom>
          <a:noFill/>
          <a:ln>
            <a:noFill/>
          </a:ln>
        </p:spPr>
      </p:pic>
      <p:pic>
        <p:nvPicPr>
          <p:cNvPr id="481" name="Google Shape;481;p36" title="Undershooting P Control Sim.mp4">
            <a:hlinkClick r:id="rId4"/>
          </p:cNvPr>
          <p:cNvPicPr preferRelativeResize="0"/>
          <p:nvPr/>
        </p:nvPicPr>
        <p:blipFill>
          <a:blip r:embed="rId5">
            <a:alphaModFix/>
          </a:blip>
          <a:stretch>
            <a:fillRect/>
          </a:stretch>
        </p:blipFill>
        <p:spPr>
          <a:xfrm>
            <a:off x="939736" y="864390"/>
            <a:ext cx="2432675" cy="1946122"/>
          </a:xfrm>
          <a:prstGeom prst="rect">
            <a:avLst/>
          </a:prstGeom>
          <a:noFill/>
          <a:ln>
            <a:noFill/>
          </a:ln>
        </p:spPr>
      </p:pic>
      <p:pic>
        <p:nvPicPr>
          <p:cNvPr id="482" name="Google Shape;482;p36" title="Undershooting P Control State Plot.mp4">
            <a:hlinkClick r:id="rId6"/>
          </p:cNvPr>
          <p:cNvPicPr preferRelativeResize="0"/>
          <p:nvPr/>
        </p:nvPicPr>
        <p:blipFill>
          <a:blip r:embed="rId7">
            <a:alphaModFix/>
          </a:blip>
          <a:stretch>
            <a:fillRect/>
          </a:stretch>
        </p:blipFill>
        <p:spPr>
          <a:xfrm>
            <a:off x="3503388" y="864396"/>
            <a:ext cx="2850951" cy="1900642"/>
          </a:xfrm>
          <a:prstGeom prst="rect">
            <a:avLst/>
          </a:prstGeom>
          <a:noFill/>
          <a:ln>
            <a:noFill/>
          </a:ln>
        </p:spPr>
      </p:pic>
      <p:pic>
        <p:nvPicPr>
          <p:cNvPr id="483" name="Google Shape;483;p36"/>
          <p:cNvPicPr preferRelativeResize="0"/>
          <p:nvPr/>
        </p:nvPicPr>
        <p:blipFill>
          <a:blip r:embed="rId8">
            <a:alphaModFix/>
          </a:blip>
          <a:stretch>
            <a:fillRect/>
          </a:stretch>
        </p:blipFill>
        <p:spPr>
          <a:xfrm>
            <a:off x="6364000" y="3263227"/>
            <a:ext cx="2560050" cy="1797223"/>
          </a:xfrm>
          <a:prstGeom prst="rect">
            <a:avLst/>
          </a:prstGeom>
          <a:noFill/>
          <a:ln>
            <a:noFill/>
          </a:ln>
        </p:spPr>
      </p:pic>
      <p:pic>
        <p:nvPicPr>
          <p:cNvPr id="484" name="Google Shape;484;p36" title="Most Likely PID Control State Plot.mp4">
            <a:hlinkClick r:id="rId9"/>
          </p:cNvPr>
          <p:cNvPicPr preferRelativeResize="0"/>
          <p:nvPr/>
        </p:nvPicPr>
        <p:blipFill>
          <a:blip r:embed="rId10">
            <a:alphaModFix/>
          </a:blip>
          <a:stretch>
            <a:fillRect/>
          </a:stretch>
        </p:blipFill>
        <p:spPr>
          <a:xfrm>
            <a:off x="949400" y="3137850"/>
            <a:ext cx="2432681" cy="1946150"/>
          </a:xfrm>
          <a:prstGeom prst="rect">
            <a:avLst/>
          </a:prstGeom>
          <a:noFill/>
          <a:ln>
            <a:noFill/>
          </a:ln>
        </p:spPr>
      </p:pic>
      <p:pic>
        <p:nvPicPr>
          <p:cNvPr id="485" name="Google Shape;485;p36" title="Most Likely PID Control Sim.mp4">
            <a:hlinkClick r:id="rId11"/>
          </p:cNvPr>
          <p:cNvPicPr preferRelativeResize="0"/>
          <p:nvPr/>
        </p:nvPicPr>
        <p:blipFill>
          <a:blip r:embed="rId12">
            <a:alphaModFix/>
          </a:blip>
          <a:stretch>
            <a:fillRect/>
          </a:stretch>
        </p:blipFill>
        <p:spPr>
          <a:xfrm>
            <a:off x="3513050" y="3160613"/>
            <a:ext cx="2850938" cy="190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7"/>
          <p:cNvSpPr/>
          <p:nvPr/>
        </p:nvSpPr>
        <p:spPr>
          <a:xfrm>
            <a:off x="6635325" y="4715925"/>
            <a:ext cx="2421600" cy="3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1" type="body"/>
          </p:nvPr>
        </p:nvSpPr>
        <p:spPr>
          <a:xfrm>
            <a:off x="1788329" y="29775"/>
            <a:ext cx="6891300" cy="484500"/>
          </a:xfrm>
          <a:prstGeom prst="rect">
            <a:avLst/>
          </a:prstGeom>
        </p:spPr>
        <p:txBody>
          <a:bodyPr anchorCtr="0" anchor="ctr" bIns="34275" lIns="34275" spcFirstLastPara="1" rIns="34275" wrap="square" tIns="34275">
            <a:normAutofit fontScale="92500"/>
          </a:bodyPr>
          <a:lstStyle/>
          <a:p>
            <a:pPr indent="0" lvl="0" marL="0" rtl="0" algn="l">
              <a:spcBef>
                <a:spcPts val="800"/>
              </a:spcBef>
              <a:spcAft>
                <a:spcPts val="0"/>
              </a:spcAft>
              <a:buNone/>
            </a:pPr>
            <a:r>
              <a:rPr lang="en"/>
              <a:t>Task: Upright Arm PID Controller Performance</a:t>
            </a:r>
            <a:endParaRPr/>
          </a:p>
        </p:txBody>
      </p:sp>
      <p:sp>
        <p:nvSpPr>
          <p:cNvPr id="492" name="Google Shape;492;p37"/>
          <p:cNvSpPr txBox="1"/>
          <p:nvPr>
            <p:ph idx="2" type="body"/>
          </p:nvPr>
        </p:nvSpPr>
        <p:spPr>
          <a:xfrm>
            <a:off x="2876925" y="2851563"/>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Delayed Effect</a:t>
            </a:r>
            <a:r>
              <a:rPr lang="en"/>
              <a:t> (</a:t>
            </a:r>
            <a:r>
              <a:rPr lang="en">
                <a:latin typeface="Open Sans Medium"/>
                <a:ea typeface="Open Sans Medium"/>
                <a:cs typeface="Open Sans Medium"/>
                <a:sym typeface="Open Sans Medium"/>
              </a:rPr>
              <a:t>I is too small</a:t>
            </a:r>
            <a:r>
              <a:rPr lang="en"/>
              <a:t>)</a:t>
            </a:r>
            <a:endParaRPr/>
          </a:p>
        </p:txBody>
      </p:sp>
      <p:sp>
        <p:nvSpPr>
          <p:cNvPr id="493" name="Google Shape;493;p37"/>
          <p:cNvSpPr txBox="1"/>
          <p:nvPr>
            <p:ph idx="2" type="body"/>
          </p:nvPr>
        </p:nvSpPr>
        <p:spPr>
          <a:xfrm>
            <a:off x="2876925" y="571263"/>
            <a:ext cx="3927600" cy="3066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Overshooting Oscillations (</a:t>
            </a:r>
            <a:r>
              <a:rPr lang="en">
                <a:latin typeface="Open Sans Medium"/>
                <a:ea typeface="Open Sans Medium"/>
                <a:cs typeface="Open Sans Medium"/>
                <a:sym typeface="Open Sans Medium"/>
              </a:rPr>
              <a:t>I is too large</a:t>
            </a:r>
            <a:r>
              <a:rPr lang="en"/>
              <a:t>)</a:t>
            </a:r>
            <a:endParaRPr/>
          </a:p>
        </p:txBody>
      </p:sp>
      <p:pic>
        <p:nvPicPr>
          <p:cNvPr id="494" name="Google Shape;494;p37"/>
          <p:cNvPicPr preferRelativeResize="0"/>
          <p:nvPr/>
        </p:nvPicPr>
        <p:blipFill>
          <a:blip r:embed="rId3">
            <a:alphaModFix/>
          </a:blip>
          <a:stretch>
            <a:fillRect/>
          </a:stretch>
        </p:blipFill>
        <p:spPr>
          <a:xfrm>
            <a:off x="6277687" y="3193648"/>
            <a:ext cx="2563350" cy="1773936"/>
          </a:xfrm>
          <a:prstGeom prst="rect">
            <a:avLst/>
          </a:prstGeom>
          <a:noFill/>
          <a:ln>
            <a:noFill/>
          </a:ln>
        </p:spPr>
      </p:pic>
      <p:pic>
        <p:nvPicPr>
          <p:cNvPr id="495" name="Google Shape;495;p37"/>
          <p:cNvPicPr preferRelativeResize="0"/>
          <p:nvPr/>
        </p:nvPicPr>
        <p:blipFill>
          <a:blip r:embed="rId4">
            <a:alphaModFix/>
          </a:blip>
          <a:stretch>
            <a:fillRect/>
          </a:stretch>
        </p:blipFill>
        <p:spPr>
          <a:xfrm>
            <a:off x="6279200" y="965958"/>
            <a:ext cx="2560320" cy="1773936"/>
          </a:xfrm>
          <a:prstGeom prst="rect">
            <a:avLst/>
          </a:prstGeom>
          <a:noFill/>
          <a:ln>
            <a:noFill/>
          </a:ln>
        </p:spPr>
      </p:pic>
      <p:pic>
        <p:nvPicPr>
          <p:cNvPr id="496" name="Google Shape;496;p37" title="Delayed PID Control Sim.mp4">
            <a:hlinkClick r:id="rId5"/>
          </p:cNvPr>
          <p:cNvPicPr preferRelativeResize="0"/>
          <p:nvPr/>
        </p:nvPicPr>
        <p:blipFill>
          <a:blip r:embed="rId6">
            <a:alphaModFix/>
          </a:blip>
          <a:stretch>
            <a:fillRect/>
          </a:stretch>
        </p:blipFill>
        <p:spPr>
          <a:xfrm>
            <a:off x="1015325" y="3017875"/>
            <a:ext cx="2432304" cy="1947672"/>
          </a:xfrm>
          <a:prstGeom prst="rect">
            <a:avLst/>
          </a:prstGeom>
          <a:noFill/>
          <a:ln>
            <a:noFill/>
          </a:ln>
        </p:spPr>
      </p:pic>
      <p:pic>
        <p:nvPicPr>
          <p:cNvPr id="497" name="Google Shape;497;p37" title="Delayed PID Control State Plot.mp4">
            <a:hlinkClick r:id="rId7"/>
          </p:cNvPr>
          <p:cNvPicPr preferRelativeResize="0"/>
          <p:nvPr/>
        </p:nvPicPr>
        <p:blipFill>
          <a:blip r:embed="rId8">
            <a:alphaModFix/>
          </a:blip>
          <a:stretch>
            <a:fillRect/>
          </a:stretch>
        </p:blipFill>
        <p:spPr>
          <a:xfrm>
            <a:off x="3414263" y="3115381"/>
            <a:ext cx="2852928" cy="1901952"/>
          </a:xfrm>
          <a:prstGeom prst="rect">
            <a:avLst/>
          </a:prstGeom>
          <a:noFill/>
          <a:ln>
            <a:noFill/>
          </a:ln>
        </p:spPr>
      </p:pic>
      <p:pic>
        <p:nvPicPr>
          <p:cNvPr id="498" name="Google Shape;498;p37" title="Overshooting Oscillations PID Control Sim.mp4">
            <a:hlinkClick r:id="rId9"/>
          </p:cNvPr>
          <p:cNvPicPr preferRelativeResize="0"/>
          <p:nvPr/>
        </p:nvPicPr>
        <p:blipFill>
          <a:blip r:embed="rId10">
            <a:alphaModFix/>
          </a:blip>
          <a:stretch>
            <a:fillRect/>
          </a:stretch>
        </p:blipFill>
        <p:spPr>
          <a:xfrm>
            <a:off x="1015325" y="811801"/>
            <a:ext cx="2432304" cy="1947672"/>
          </a:xfrm>
          <a:prstGeom prst="rect">
            <a:avLst/>
          </a:prstGeom>
          <a:noFill/>
          <a:ln>
            <a:noFill/>
          </a:ln>
        </p:spPr>
      </p:pic>
      <p:pic>
        <p:nvPicPr>
          <p:cNvPr id="499" name="Google Shape;499;p37" title="Overshooting Oscillations PID Control State Plot.mp4">
            <a:hlinkClick r:id="rId11"/>
          </p:cNvPr>
          <p:cNvPicPr preferRelativeResize="0"/>
          <p:nvPr/>
        </p:nvPicPr>
        <p:blipFill>
          <a:blip r:embed="rId12">
            <a:alphaModFix/>
          </a:blip>
          <a:stretch>
            <a:fillRect/>
          </a:stretch>
        </p:blipFill>
        <p:spPr>
          <a:xfrm>
            <a:off x="3368088" y="853201"/>
            <a:ext cx="2852928" cy="1901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8"/>
          <p:cNvSpPr txBox="1"/>
          <p:nvPr>
            <p:ph idx="1" type="body"/>
          </p:nvPr>
        </p:nvSpPr>
        <p:spPr>
          <a:xfrm>
            <a:off x="1788328" y="29775"/>
            <a:ext cx="6873900" cy="484500"/>
          </a:xfrm>
          <a:prstGeom prst="rect">
            <a:avLst/>
          </a:prstGeom>
        </p:spPr>
        <p:txBody>
          <a:bodyPr anchorCtr="0" anchor="ctr" bIns="34275" lIns="34275" spcFirstLastPara="1" rIns="34275" wrap="square" tIns="34275">
            <a:normAutofit fontScale="85000"/>
          </a:bodyPr>
          <a:lstStyle/>
          <a:p>
            <a:pPr indent="0" lvl="0" marL="0" rtl="0" algn="l">
              <a:spcBef>
                <a:spcPts val="800"/>
              </a:spcBef>
              <a:spcAft>
                <a:spcPts val="0"/>
              </a:spcAft>
              <a:buNone/>
            </a:pPr>
            <a:r>
              <a:rPr lang="en"/>
              <a:t>What other problems are there?</a:t>
            </a:r>
            <a:endParaRPr/>
          </a:p>
        </p:txBody>
      </p:sp>
      <p:sp>
        <p:nvSpPr>
          <p:cNvPr id="505" name="Google Shape;505;p38"/>
          <p:cNvSpPr txBox="1"/>
          <p:nvPr>
            <p:ph idx="2" type="body"/>
          </p:nvPr>
        </p:nvSpPr>
        <p:spPr>
          <a:xfrm>
            <a:off x="1097275" y="634600"/>
            <a:ext cx="5549700" cy="44481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Controllability</a:t>
            </a:r>
            <a:endParaRPr/>
          </a:p>
          <a:p>
            <a:pPr indent="-323850" lvl="0" marL="457200" rtl="0" algn="l">
              <a:spcBef>
                <a:spcPts val="0"/>
              </a:spcBef>
              <a:spcAft>
                <a:spcPts val="0"/>
              </a:spcAft>
              <a:buSzPts val="1500"/>
              <a:buChar char="-"/>
            </a:pPr>
            <a:r>
              <a:rPr lang="en"/>
              <a:t>Is there a way to </a:t>
            </a:r>
            <a:r>
              <a:rPr b="1" lang="en">
                <a:latin typeface="Open Sans"/>
                <a:ea typeface="Open Sans"/>
                <a:cs typeface="Open Sans"/>
                <a:sym typeface="Open Sans"/>
              </a:rPr>
              <a:t>control </a:t>
            </a:r>
            <a:r>
              <a:rPr lang="en"/>
              <a:t>a system?</a:t>
            </a:r>
            <a:endParaRPr/>
          </a:p>
          <a:p>
            <a:pPr indent="0" lvl="0" marL="0" rtl="0" algn="l">
              <a:spcBef>
                <a:spcPts val="0"/>
              </a:spcBef>
              <a:spcAft>
                <a:spcPts val="0"/>
              </a:spcAft>
              <a:buNone/>
            </a:pPr>
            <a:r>
              <a:rPr lang="en"/>
              <a:t>Stability</a:t>
            </a:r>
            <a:endParaRPr/>
          </a:p>
          <a:p>
            <a:pPr indent="-323850" lvl="0" marL="457200" rtl="0" algn="l">
              <a:spcBef>
                <a:spcPts val="0"/>
              </a:spcBef>
              <a:spcAft>
                <a:spcPts val="0"/>
              </a:spcAft>
              <a:buSzPts val="1500"/>
              <a:buChar char="-"/>
            </a:pPr>
            <a:r>
              <a:rPr lang="en"/>
              <a:t>Would a system be able to </a:t>
            </a:r>
            <a:r>
              <a:rPr b="1" lang="en">
                <a:latin typeface="Open Sans"/>
                <a:ea typeface="Open Sans"/>
                <a:cs typeface="Open Sans"/>
                <a:sym typeface="Open Sans"/>
              </a:rPr>
              <a:t>stay in place</a:t>
            </a:r>
            <a:r>
              <a:rPr lang="en"/>
              <a:t> by itself or with</a:t>
            </a:r>
            <a:endParaRPr/>
          </a:p>
          <a:p>
            <a:pPr indent="0" lvl="0" marL="457200" rtl="0" algn="l">
              <a:spcBef>
                <a:spcPts val="0"/>
              </a:spcBef>
              <a:spcAft>
                <a:spcPts val="0"/>
              </a:spcAft>
              <a:buNone/>
            </a:pPr>
            <a:r>
              <a:rPr lang="en"/>
              <a:t>a controller?</a:t>
            </a:r>
            <a:endParaRPr/>
          </a:p>
          <a:p>
            <a:pPr indent="0" lvl="0" marL="0" rtl="0" algn="l">
              <a:spcBef>
                <a:spcPts val="0"/>
              </a:spcBef>
              <a:spcAft>
                <a:spcPts val="0"/>
              </a:spcAft>
              <a:buNone/>
            </a:pPr>
            <a:r>
              <a:rPr lang="en"/>
              <a:t>Optimality</a:t>
            </a:r>
            <a:endParaRPr/>
          </a:p>
          <a:p>
            <a:pPr indent="-323850" lvl="0" marL="457200" rtl="0" algn="l">
              <a:spcBef>
                <a:spcPts val="0"/>
              </a:spcBef>
              <a:spcAft>
                <a:spcPts val="0"/>
              </a:spcAft>
              <a:buSzPts val="1500"/>
              <a:buChar char="-"/>
            </a:pPr>
            <a:r>
              <a:rPr lang="en"/>
              <a:t>Is this the </a:t>
            </a:r>
            <a:r>
              <a:rPr b="1" lang="en">
                <a:latin typeface="Open Sans"/>
                <a:ea typeface="Open Sans"/>
                <a:cs typeface="Open Sans"/>
                <a:sym typeface="Open Sans"/>
              </a:rPr>
              <a:t>best</a:t>
            </a:r>
            <a:r>
              <a:rPr lang="en"/>
              <a:t> </a:t>
            </a:r>
            <a:r>
              <a:rPr b="1" lang="en">
                <a:latin typeface="Open Sans"/>
                <a:ea typeface="Open Sans"/>
                <a:cs typeface="Open Sans"/>
                <a:sym typeface="Open Sans"/>
              </a:rPr>
              <a:t>solution</a:t>
            </a:r>
            <a:r>
              <a:rPr lang="en"/>
              <a:t> in</a:t>
            </a:r>
            <a:endParaRPr/>
          </a:p>
          <a:p>
            <a:pPr indent="0" lvl="0" marL="457200" rtl="0" algn="l">
              <a:spcBef>
                <a:spcPts val="0"/>
              </a:spcBef>
              <a:spcAft>
                <a:spcPts val="0"/>
              </a:spcAft>
              <a:buNone/>
            </a:pPr>
            <a:r>
              <a:rPr lang="en"/>
              <a:t>terms of time or other criteria?</a:t>
            </a:r>
            <a:endParaRPr/>
          </a:p>
          <a:p>
            <a:pPr indent="0" lvl="0" marL="0" rtl="0" algn="l">
              <a:spcBef>
                <a:spcPts val="0"/>
              </a:spcBef>
              <a:spcAft>
                <a:spcPts val="0"/>
              </a:spcAft>
              <a:buNone/>
            </a:pPr>
            <a:r>
              <a:rPr lang="en"/>
              <a:t>Feasibility</a:t>
            </a:r>
            <a:endParaRPr/>
          </a:p>
          <a:p>
            <a:pPr indent="-323850" lvl="0" marL="457200" rtl="0" algn="l">
              <a:spcBef>
                <a:spcPts val="0"/>
              </a:spcBef>
              <a:spcAft>
                <a:spcPts val="0"/>
              </a:spcAft>
              <a:buSzPts val="1500"/>
              <a:buChar char="-"/>
            </a:pPr>
            <a:r>
              <a:rPr lang="en"/>
              <a:t>Is this solution </a:t>
            </a:r>
            <a:r>
              <a:rPr b="1" lang="en">
                <a:latin typeface="Open Sans"/>
                <a:ea typeface="Open Sans"/>
                <a:cs typeface="Open Sans"/>
                <a:sym typeface="Open Sans"/>
              </a:rPr>
              <a:t>reasonable</a:t>
            </a:r>
            <a:r>
              <a:rPr lang="en"/>
              <a:t> to</a:t>
            </a:r>
            <a:endParaRPr/>
          </a:p>
          <a:p>
            <a:pPr indent="0" lvl="0" marL="457200" rtl="0" algn="l">
              <a:spcBef>
                <a:spcPts val="0"/>
              </a:spcBef>
              <a:spcAft>
                <a:spcPts val="0"/>
              </a:spcAft>
              <a:buNone/>
            </a:pPr>
            <a:r>
              <a:rPr lang="en"/>
              <a:t>implement?</a:t>
            </a:r>
            <a:endParaRPr/>
          </a:p>
          <a:p>
            <a:pPr indent="0" lvl="0" marL="0" rtl="0" algn="l">
              <a:spcBef>
                <a:spcPts val="0"/>
              </a:spcBef>
              <a:spcAft>
                <a:spcPts val="0"/>
              </a:spcAft>
              <a:buNone/>
            </a:pPr>
            <a:r>
              <a:rPr lang="en"/>
              <a:t>Reachability</a:t>
            </a:r>
            <a:endParaRPr/>
          </a:p>
          <a:p>
            <a:pPr indent="-323850" lvl="0" marL="457200" rtl="0" algn="l">
              <a:spcBef>
                <a:spcPts val="0"/>
              </a:spcBef>
              <a:spcAft>
                <a:spcPts val="0"/>
              </a:spcAft>
              <a:buSzPts val="1500"/>
              <a:buChar char="-"/>
            </a:pPr>
            <a:r>
              <a:rPr lang="en"/>
              <a:t>Left alone, </a:t>
            </a:r>
            <a:r>
              <a:rPr b="1" lang="en">
                <a:latin typeface="Open Sans"/>
                <a:ea typeface="Open Sans"/>
                <a:cs typeface="Open Sans"/>
                <a:sym typeface="Open Sans"/>
              </a:rPr>
              <a:t>where</a:t>
            </a:r>
            <a:r>
              <a:rPr lang="en"/>
              <a:t> will a controller</a:t>
            </a:r>
            <a:endParaRPr/>
          </a:p>
          <a:p>
            <a:pPr indent="0" lvl="0" marL="457200" rtl="0" algn="l">
              <a:spcBef>
                <a:spcPts val="0"/>
              </a:spcBef>
              <a:spcAft>
                <a:spcPts val="0"/>
              </a:spcAft>
              <a:buNone/>
            </a:pPr>
            <a:r>
              <a:rPr lang="en"/>
              <a:t>go?</a:t>
            </a:r>
            <a:endParaRPr/>
          </a:p>
          <a:p>
            <a:pPr indent="0" lvl="0" marL="0" rtl="0" algn="l">
              <a:spcBef>
                <a:spcPts val="0"/>
              </a:spcBef>
              <a:spcAft>
                <a:spcPts val="0"/>
              </a:spcAft>
              <a:buNone/>
            </a:pPr>
            <a:r>
              <a:rPr lang="en"/>
              <a:t>Safety</a:t>
            </a:r>
            <a:endParaRPr/>
          </a:p>
          <a:p>
            <a:pPr indent="-323850" lvl="0" marL="457200" rtl="0" algn="l">
              <a:spcBef>
                <a:spcPts val="0"/>
              </a:spcBef>
              <a:spcAft>
                <a:spcPts val="0"/>
              </a:spcAft>
              <a:buSzPts val="1500"/>
              <a:buChar char="-"/>
            </a:pPr>
            <a:r>
              <a:rPr lang="en"/>
              <a:t>Will a controller always </a:t>
            </a:r>
            <a:r>
              <a:rPr b="1" lang="en">
                <a:latin typeface="Open Sans"/>
                <a:ea typeface="Open Sans"/>
                <a:cs typeface="Open Sans"/>
                <a:sym typeface="Open Sans"/>
              </a:rPr>
              <a:t>behave</a:t>
            </a:r>
            <a:endParaRPr b="1">
              <a:latin typeface="Open Sans"/>
              <a:ea typeface="Open Sans"/>
              <a:cs typeface="Open Sans"/>
              <a:sym typeface="Open Sans"/>
            </a:endParaRPr>
          </a:p>
          <a:p>
            <a:pPr indent="0" lvl="0" marL="457200" rtl="0" algn="l">
              <a:spcBef>
                <a:spcPts val="0"/>
              </a:spcBef>
              <a:spcAft>
                <a:spcPts val="0"/>
              </a:spcAft>
              <a:buNone/>
            </a:pPr>
            <a:r>
              <a:rPr b="1" lang="en">
                <a:latin typeface="Open Sans"/>
                <a:ea typeface="Open Sans"/>
                <a:cs typeface="Open Sans"/>
                <a:sym typeface="Open Sans"/>
              </a:rPr>
              <a:t>safely</a:t>
            </a:r>
            <a:r>
              <a:rPr lang="en"/>
              <a:t>?</a:t>
            </a:r>
            <a:endParaRPr/>
          </a:p>
        </p:txBody>
      </p:sp>
      <p:pic>
        <p:nvPicPr>
          <p:cNvPr descr="Modular inverted pendulum, by default triple, easily adjusted to double or simple one. LQR time-varying controller implemented to 2-DOF control scheme both for the swing-up and stabilization in the upright position. Real setup equipped with a special fast FPGA-based PC with REX Control System. Reference trajectories computed by BvP. Designed due to cooperation between VSB-TUO, Department of Cybernetics and Biomedical Engineering. Powered by REXYGEN (http://www.regygen.com)&#10;Public version of the paper &quot;Closed-loop Swing-up and Stabilization of Inverted Pendulum by Finite-horizon LQR Applied in 2-DOF Concept&quot;: http://control.ibspan.waw.pl:3000/contents/export?filename=Docekal-et-al.pdf&#10;or http://control.ibspan.waw.pl:3000/contents/show/202?year=2020.&#10;Reference to my webpage: https://smartcontrols.cz/index.php?lang=EN" id="506" name="Google Shape;506;p38" title="Swing-up and Control of Linear Triple Inverted Pendulum">
            <a:hlinkClick r:id="rId3"/>
          </p:cNvPr>
          <p:cNvPicPr preferRelativeResize="0"/>
          <p:nvPr/>
        </p:nvPicPr>
        <p:blipFill>
          <a:blip r:embed="rId4">
            <a:alphaModFix/>
          </a:blip>
          <a:stretch>
            <a:fillRect/>
          </a:stretch>
        </p:blipFill>
        <p:spPr>
          <a:xfrm>
            <a:off x="4572000" y="1714500"/>
            <a:ext cx="4572000" cy="3429000"/>
          </a:xfrm>
          <a:prstGeom prst="rect">
            <a:avLst/>
          </a:prstGeom>
          <a:noFill/>
          <a:ln>
            <a:noFill/>
          </a:ln>
        </p:spPr>
      </p:pic>
      <p:sp>
        <p:nvSpPr>
          <p:cNvPr id="507" name="Google Shape;507;p38"/>
          <p:cNvSpPr txBox="1"/>
          <p:nvPr/>
        </p:nvSpPr>
        <p:spPr>
          <a:xfrm>
            <a:off x="7756200" y="1468200"/>
            <a:ext cx="13878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latin typeface="Open Sans"/>
                <a:ea typeface="Open Sans"/>
                <a:cs typeface="Open Sans"/>
                <a:sym typeface="Open Sans"/>
              </a:rPr>
              <a:t>https://www.youtube.com/watch?v=meMWfva-Jio</a:t>
            </a:r>
            <a:endParaRPr sz="4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idx="1" type="body"/>
          </p:nvPr>
        </p:nvSpPr>
        <p:spPr>
          <a:xfrm>
            <a:off x="1638301" y="1536875"/>
            <a:ext cx="5867400" cy="5763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latin typeface="Open Sans Medium"/>
                <a:ea typeface="Open Sans Medium"/>
                <a:cs typeface="Open Sans Medium"/>
                <a:sym typeface="Open Sans Medium"/>
              </a:rPr>
              <a:t>Coding session in Colab</a:t>
            </a:r>
            <a:endParaRPr>
              <a:latin typeface="Open Sans Medium"/>
              <a:ea typeface="Open Sans Medium"/>
              <a:cs typeface="Open Sans Medium"/>
              <a:sym typeface="Open Sans Medium"/>
            </a:endParaRPr>
          </a:p>
        </p:txBody>
      </p:sp>
      <p:sp>
        <p:nvSpPr>
          <p:cNvPr id="513" name="Google Shape;513;p39"/>
          <p:cNvSpPr txBox="1"/>
          <p:nvPr>
            <p:ph idx="1" type="body"/>
          </p:nvPr>
        </p:nvSpPr>
        <p:spPr>
          <a:xfrm>
            <a:off x="1303950" y="2502325"/>
            <a:ext cx="6536100" cy="11043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sz="2500">
                <a:latin typeface="Open Sans"/>
                <a:ea typeface="Open Sans"/>
                <a:cs typeface="Open Sans"/>
                <a:sym typeface="Open Sans"/>
              </a:rPr>
              <a:t>Please go to this link: </a:t>
            </a:r>
            <a:endParaRPr sz="2500">
              <a:latin typeface="Open Sans"/>
              <a:ea typeface="Open Sans"/>
              <a:cs typeface="Open Sans"/>
              <a:sym typeface="Open Sans"/>
            </a:endParaRPr>
          </a:p>
          <a:p>
            <a:pPr indent="0" lvl="0" marL="0" rtl="0" algn="ctr">
              <a:spcBef>
                <a:spcPts val="0"/>
              </a:spcBef>
              <a:spcAft>
                <a:spcPts val="0"/>
              </a:spcAft>
              <a:buNone/>
            </a:pPr>
            <a:r>
              <a:rPr lang="en" sz="3500" u="sng">
                <a:latin typeface="Open Sans"/>
                <a:ea typeface="Open Sans"/>
                <a:cs typeface="Open Sans"/>
                <a:sym typeface="Open Sans"/>
                <a:hlinkClick r:id="rId3"/>
              </a:rPr>
              <a:t>https://tinyurl.com/2fwc9fp2</a:t>
            </a:r>
            <a:endParaRPr sz="3500">
              <a:latin typeface="Open Sans"/>
              <a:ea typeface="Open Sans"/>
              <a:cs typeface="Open Sans"/>
              <a:sym typeface="Open Sans"/>
            </a:endParaRPr>
          </a:p>
        </p:txBody>
      </p:sp>
      <p:grpSp>
        <p:nvGrpSpPr>
          <p:cNvPr id="514" name="Google Shape;514;p39"/>
          <p:cNvGrpSpPr/>
          <p:nvPr/>
        </p:nvGrpSpPr>
        <p:grpSpPr>
          <a:xfrm>
            <a:off x="9534175" y="1260050"/>
            <a:ext cx="254400" cy="2623400"/>
            <a:chOff x="2300125" y="2036725"/>
            <a:chExt cx="254400" cy="2623400"/>
          </a:xfrm>
        </p:grpSpPr>
        <p:sp>
          <p:nvSpPr>
            <p:cNvPr id="515" name="Google Shape;515;p39"/>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2334925" y="3321825"/>
              <a:ext cx="184800" cy="133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0"/>
          <p:cNvSpPr/>
          <p:nvPr/>
        </p:nvSpPr>
        <p:spPr>
          <a:xfrm>
            <a:off x="1577075" y="1292575"/>
            <a:ext cx="7365900" cy="35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txBox="1"/>
          <p:nvPr>
            <p:ph idx="2" type="body"/>
          </p:nvPr>
        </p:nvSpPr>
        <p:spPr>
          <a:xfrm>
            <a:off x="1056075" y="332200"/>
            <a:ext cx="7845600" cy="44481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0"/>
              </a:spcAft>
              <a:buNone/>
            </a:pPr>
            <a:r>
              <a:t/>
            </a:r>
            <a:endParaRPr/>
          </a:p>
          <a:p>
            <a:pPr indent="0" lvl="0" marL="0" rtl="0" algn="l">
              <a:spcBef>
                <a:spcPts val="1500"/>
              </a:spcBef>
              <a:spcAft>
                <a:spcPts val="0"/>
              </a:spcAft>
              <a:buNone/>
            </a:pPr>
            <a:r>
              <a:rPr b="1" lang="en">
                <a:latin typeface="Open Sans"/>
                <a:ea typeface="Open Sans"/>
                <a:cs typeface="Open Sans"/>
                <a:sym typeface="Open Sans"/>
              </a:rPr>
              <a:t>Resources</a:t>
            </a:r>
            <a:endParaRPr b="1">
              <a:latin typeface="Open Sans"/>
              <a:ea typeface="Open Sans"/>
              <a:cs typeface="Open Sans"/>
              <a:sym typeface="Open Sans"/>
            </a:endParaRPr>
          </a:p>
          <a:p>
            <a:pPr indent="0" lvl="0" marL="0" rtl="0" algn="l">
              <a:spcBef>
                <a:spcPts val="1500"/>
              </a:spcBef>
              <a:spcAft>
                <a:spcPts val="0"/>
              </a:spcAft>
              <a:buNone/>
            </a:pPr>
            <a:r>
              <a:rPr b="1" lang="en">
                <a:latin typeface="Open Sans"/>
                <a:ea typeface="Open Sans"/>
                <a:cs typeface="Open Sans"/>
                <a:sym typeface="Open Sans"/>
              </a:rPr>
              <a:t>   </a:t>
            </a:r>
            <a:r>
              <a:rPr lang="en">
                <a:latin typeface="Open Sans Medium"/>
                <a:ea typeface="Open Sans Medium"/>
                <a:cs typeface="Open Sans Medium"/>
                <a:sym typeface="Open Sans Medium"/>
              </a:rPr>
              <a:t>Workshop Colab Notebook:</a:t>
            </a:r>
            <a:r>
              <a:rPr lang="en"/>
              <a:t> </a:t>
            </a:r>
            <a:r>
              <a:rPr lang="en" u="sng">
                <a:solidFill>
                  <a:schemeClr val="hlink"/>
                </a:solidFill>
                <a:hlinkClick r:id="rId3"/>
              </a:rPr>
              <a:t>https://tinyurl.com/2fwc9fp2</a:t>
            </a:r>
            <a:endParaRPr b="1">
              <a:latin typeface="Open Sans"/>
              <a:ea typeface="Open Sans"/>
              <a:cs typeface="Open Sans"/>
              <a:sym typeface="Open Sans"/>
            </a:endParaRPr>
          </a:p>
          <a:p>
            <a:pPr indent="0" lvl="0" marL="0" rtl="0" algn="l">
              <a:spcBef>
                <a:spcPts val="1500"/>
              </a:spcBef>
              <a:spcAft>
                <a:spcPts val="0"/>
              </a:spcAft>
              <a:buNone/>
            </a:pPr>
            <a:r>
              <a:rPr b="1" lang="en">
                <a:latin typeface="Open Sans"/>
                <a:ea typeface="Open Sans"/>
                <a:cs typeface="Open Sans"/>
                <a:sym typeface="Open Sans"/>
              </a:rPr>
              <a:t>   </a:t>
            </a:r>
            <a:r>
              <a:rPr lang="en">
                <a:latin typeface="Open Sans Medium"/>
                <a:ea typeface="Open Sans Medium"/>
                <a:cs typeface="Open Sans Medium"/>
                <a:sym typeface="Open Sans Medium"/>
              </a:rPr>
              <a:t>Workshop Slides: </a:t>
            </a:r>
            <a:r>
              <a:rPr lang="en" u="sng">
                <a:solidFill>
                  <a:schemeClr val="hlink"/>
                </a:solidFill>
                <a:hlinkClick r:id="rId4"/>
              </a:rPr>
              <a:t>https://tinyurl.com/yncj4tjn</a:t>
            </a:r>
            <a:endParaRPr/>
          </a:p>
          <a:p>
            <a:pPr indent="0" lvl="0" marL="0" rtl="0" algn="l">
              <a:spcBef>
                <a:spcPts val="1500"/>
              </a:spcBef>
              <a:spcAft>
                <a:spcPts val="0"/>
              </a:spcAft>
              <a:buNone/>
            </a:pPr>
            <a:r>
              <a:rPr lang="en"/>
              <a:t>  </a:t>
            </a:r>
            <a:r>
              <a:rPr lang="en"/>
              <a:t> </a:t>
            </a:r>
            <a:r>
              <a:rPr lang="en">
                <a:latin typeface="Open Sans Medium"/>
                <a:ea typeface="Open Sans Medium"/>
                <a:cs typeface="Open Sans Medium"/>
                <a:sym typeface="Open Sans Medium"/>
              </a:rPr>
              <a:t>Cart Pole</a:t>
            </a:r>
            <a:r>
              <a:rPr lang="en">
                <a:latin typeface="Open Sans Medium"/>
                <a:ea typeface="Open Sans Medium"/>
                <a:cs typeface="Open Sans Medium"/>
                <a:sym typeface="Open Sans Medium"/>
              </a:rPr>
              <a:t> Simulation:</a:t>
            </a:r>
            <a:r>
              <a:rPr lang="en"/>
              <a:t> </a:t>
            </a:r>
            <a:r>
              <a:rPr lang="en" u="sng">
                <a:solidFill>
                  <a:schemeClr val="hlink"/>
                </a:solidFill>
                <a:hlinkClick r:id="rId5"/>
              </a:rPr>
              <a:t>https://robotic-controls.com/static/inverted-pendulum/</a:t>
            </a:r>
            <a:endParaRPr/>
          </a:p>
          <a:p>
            <a:pPr indent="0" lvl="0" marL="0" rtl="0" algn="l">
              <a:spcBef>
                <a:spcPts val="1500"/>
              </a:spcBef>
              <a:spcAft>
                <a:spcPts val="0"/>
              </a:spcAft>
              <a:buNone/>
            </a:pPr>
            <a:r>
              <a:rPr lang="en"/>
              <a:t>   </a:t>
            </a:r>
            <a:r>
              <a:rPr lang="en">
                <a:latin typeface="Open Sans Medium"/>
                <a:ea typeface="Open Sans Medium"/>
                <a:cs typeface="Open Sans Medium"/>
                <a:sym typeface="Open Sans Medium"/>
              </a:rPr>
              <a:t>Upcoming RoboLaunch Talks:</a:t>
            </a:r>
            <a:r>
              <a:rPr lang="en"/>
              <a:t> </a:t>
            </a:r>
            <a:r>
              <a:rPr lang="en" u="sng">
                <a:solidFill>
                  <a:schemeClr val="hlink"/>
                </a:solidFill>
                <a:hlinkClick r:id="rId6"/>
              </a:rPr>
              <a:t>https://riss.ri.cmu.edu/robolaunch/</a:t>
            </a:r>
            <a:endParaRPr/>
          </a:p>
          <a:p>
            <a:pPr indent="0" lvl="0" marL="0" rtl="0" algn="l">
              <a:spcBef>
                <a:spcPts val="1500"/>
              </a:spcBef>
              <a:spcAft>
                <a:spcPts val="1500"/>
              </a:spcAft>
              <a:buNone/>
            </a:pPr>
            <a:r>
              <a:rPr lang="en"/>
              <a:t>   </a:t>
            </a:r>
            <a:r>
              <a:rPr lang="en">
                <a:latin typeface="Open Sans Medium"/>
                <a:ea typeface="Open Sans Medium"/>
                <a:cs typeface="Open Sans Medium"/>
                <a:sym typeface="Open Sans Medium"/>
              </a:rPr>
              <a:t>Past talks and more:</a:t>
            </a:r>
            <a:r>
              <a:rPr lang="en"/>
              <a:t> </a:t>
            </a:r>
            <a:r>
              <a:rPr lang="en" u="sng">
                <a:solidFill>
                  <a:schemeClr val="hlink"/>
                </a:solidFill>
                <a:hlinkClick r:id="rId7"/>
              </a:rPr>
              <a:t>https://www.youtube.com/channel/UC0iLihY7u36PRFrmydG5J7A</a:t>
            </a:r>
            <a:endParaRPr/>
          </a:p>
        </p:txBody>
      </p:sp>
      <p:pic>
        <p:nvPicPr>
          <p:cNvPr id="524" name="Google Shape;524;p40"/>
          <p:cNvPicPr preferRelativeResize="0"/>
          <p:nvPr/>
        </p:nvPicPr>
        <p:blipFill>
          <a:blip r:embed="rId8">
            <a:alphaModFix/>
          </a:blip>
          <a:stretch>
            <a:fillRect/>
          </a:stretch>
        </p:blipFill>
        <p:spPr>
          <a:xfrm>
            <a:off x="1305150" y="864575"/>
            <a:ext cx="1435924" cy="1200899"/>
          </a:xfrm>
          <a:prstGeom prst="rect">
            <a:avLst/>
          </a:prstGeom>
          <a:noFill/>
          <a:ln>
            <a:noFill/>
          </a:ln>
        </p:spPr>
      </p:pic>
      <p:pic>
        <p:nvPicPr>
          <p:cNvPr id="525" name="Google Shape;525;p40"/>
          <p:cNvPicPr preferRelativeResize="0"/>
          <p:nvPr/>
        </p:nvPicPr>
        <p:blipFill>
          <a:blip r:embed="rId9">
            <a:alphaModFix/>
          </a:blip>
          <a:stretch>
            <a:fillRect/>
          </a:stretch>
        </p:blipFill>
        <p:spPr>
          <a:xfrm>
            <a:off x="3591650" y="864572"/>
            <a:ext cx="853701" cy="1200898"/>
          </a:xfrm>
          <a:prstGeom prst="rect">
            <a:avLst/>
          </a:prstGeom>
          <a:noFill/>
          <a:ln>
            <a:noFill/>
          </a:ln>
        </p:spPr>
      </p:pic>
      <p:pic>
        <p:nvPicPr>
          <p:cNvPr id="526" name="Google Shape;526;p40"/>
          <p:cNvPicPr preferRelativeResize="0"/>
          <p:nvPr/>
        </p:nvPicPr>
        <p:blipFill>
          <a:blip r:embed="rId10">
            <a:alphaModFix/>
          </a:blip>
          <a:stretch>
            <a:fillRect/>
          </a:stretch>
        </p:blipFill>
        <p:spPr>
          <a:xfrm>
            <a:off x="5295925" y="864575"/>
            <a:ext cx="3444641" cy="1200900"/>
          </a:xfrm>
          <a:prstGeom prst="rect">
            <a:avLst/>
          </a:prstGeom>
          <a:noFill/>
          <a:ln>
            <a:noFill/>
          </a:ln>
        </p:spPr>
      </p:pic>
      <p:sp>
        <p:nvSpPr>
          <p:cNvPr id="527" name="Google Shape;527;p40"/>
          <p:cNvSpPr txBox="1"/>
          <p:nvPr/>
        </p:nvSpPr>
        <p:spPr>
          <a:xfrm>
            <a:off x="2329525" y="134575"/>
            <a:ext cx="4947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Open Sans SemiBold"/>
                <a:ea typeface="Open Sans SemiBold"/>
                <a:cs typeface="Open Sans SemiBold"/>
                <a:sym typeface="Open Sans SemiBold"/>
              </a:rPr>
              <a:t>Thank you!</a:t>
            </a:r>
            <a:endParaRPr sz="2600">
              <a:latin typeface="Open Sans SemiBold"/>
              <a:ea typeface="Open Sans SemiBold"/>
              <a:cs typeface="Open Sans SemiBold"/>
              <a:sym typeface="Open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idx="1" type="body"/>
          </p:nvPr>
        </p:nvSpPr>
        <p:spPr>
          <a:xfrm>
            <a:off x="1788319" y="29766"/>
            <a:ext cx="44124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Quadcopter Control</a:t>
            </a:r>
            <a:endParaRPr/>
          </a:p>
        </p:txBody>
      </p:sp>
      <p:pic>
        <p:nvPicPr>
          <p:cNvPr id="163" name="Google Shape;163;p18"/>
          <p:cNvPicPr preferRelativeResize="0"/>
          <p:nvPr/>
        </p:nvPicPr>
        <p:blipFill rotWithShape="1">
          <a:blip r:embed="rId3">
            <a:alphaModFix/>
          </a:blip>
          <a:srcRect b="6864" l="0" r="0" t="0"/>
          <a:stretch/>
        </p:blipFill>
        <p:spPr>
          <a:xfrm>
            <a:off x="1721826" y="1197275"/>
            <a:ext cx="1893051" cy="1998900"/>
          </a:xfrm>
          <a:prstGeom prst="rect">
            <a:avLst/>
          </a:prstGeom>
          <a:noFill/>
          <a:ln>
            <a:noFill/>
          </a:ln>
        </p:spPr>
      </p:pic>
      <p:sp>
        <p:nvSpPr>
          <p:cNvPr id="164" name="Google Shape;164;p18"/>
          <p:cNvSpPr txBox="1"/>
          <p:nvPr>
            <p:ph idx="2" type="body"/>
          </p:nvPr>
        </p:nvSpPr>
        <p:spPr>
          <a:xfrm>
            <a:off x="1157100" y="4172400"/>
            <a:ext cx="3083100" cy="971100"/>
          </a:xfrm>
          <a:prstGeom prst="rect">
            <a:avLst/>
          </a:prstGeom>
        </p:spPr>
        <p:txBody>
          <a:bodyPr anchorCtr="0" anchor="t" bIns="34275" lIns="34275" spcFirstLastPara="1" rIns="34275" wrap="square" tIns="34275">
            <a:normAutofit/>
          </a:bodyPr>
          <a:lstStyle/>
          <a:p>
            <a:pPr indent="-304800" lvl="0" marL="457200" rtl="0" algn="l">
              <a:spcBef>
                <a:spcPts val="0"/>
              </a:spcBef>
              <a:spcAft>
                <a:spcPts val="0"/>
              </a:spcAft>
              <a:buSzPts val="1200"/>
              <a:buChar char="-"/>
            </a:pPr>
            <a:r>
              <a:rPr lang="en" sz="1200"/>
              <a:t>Four motors with propeller</a:t>
            </a:r>
            <a:endParaRPr sz="1200"/>
          </a:p>
          <a:p>
            <a:pPr indent="-304800" lvl="0" marL="457200" rtl="0" algn="l">
              <a:spcBef>
                <a:spcPts val="0"/>
              </a:spcBef>
              <a:spcAft>
                <a:spcPts val="0"/>
              </a:spcAft>
              <a:buSzPts val="1200"/>
              <a:buChar char="-"/>
            </a:pPr>
            <a:r>
              <a:rPr lang="en" sz="1200"/>
              <a:t>All equally spaced</a:t>
            </a:r>
            <a:endParaRPr sz="1200"/>
          </a:p>
        </p:txBody>
      </p:sp>
      <p:sp>
        <p:nvSpPr>
          <p:cNvPr id="165" name="Google Shape;165;p18"/>
          <p:cNvSpPr txBox="1"/>
          <p:nvPr>
            <p:ph idx="2" type="body"/>
          </p:nvPr>
        </p:nvSpPr>
        <p:spPr>
          <a:xfrm>
            <a:off x="1126800" y="634525"/>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Quadcopter Top View</a:t>
            </a:r>
            <a:endParaRPr/>
          </a:p>
        </p:txBody>
      </p:sp>
      <p:sp>
        <p:nvSpPr>
          <p:cNvPr id="166" name="Google Shape;166;p18"/>
          <p:cNvSpPr txBox="1"/>
          <p:nvPr>
            <p:ph idx="2" type="body"/>
          </p:nvPr>
        </p:nvSpPr>
        <p:spPr>
          <a:xfrm>
            <a:off x="4984638" y="620763"/>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Quadcopter </a:t>
            </a:r>
            <a:r>
              <a:rPr lang="en"/>
              <a:t>Stabilization</a:t>
            </a:r>
            <a:endParaRPr/>
          </a:p>
        </p:txBody>
      </p:sp>
      <p:pic>
        <p:nvPicPr>
          <p:cNvPr descr="We demonstrate a new method to automatically recover and stabilize a drone from any initial condition, without GPS. On the one hand, this new technology will allow drones to be launched by simply tossing them in the air, like a “baseball”. On the other hand, it will make drones much safer since they can recover stable flight after a system failure. This is crucial for commercial use of drones, such as parcel delivery.&#10;&#10;Our quadrotor is equipped with a single camera, an inertial measurement unit, and a distance sensor (Teraranger One). Since we use only onboard sensors and no GPS, the method works both indoors and outdoors. &#10;&#10;Details about the system can be found on:&#10;http://rpg.ifi.uzh.ch/aggressive_flight.html&#10;&#10;And in our paper:&#10;&#10;M. Faessler, F. Fontana, C. Forster, D. Scaramuzza, Automatic Re-Initialization and Failure Recovery for Aggressive Flight with a Monocular Vision-Based Quadrotor, IEEE International Conference on Robotics and Automation, Seattle, May, 2015&#10;http://rpg.ifi.uzh.ch/docs/ICRA15_Faessler.pdf&#10;&#10;Video credits: &#10;Flavio Fontana, Matthias Faessler, Christian Forster, Elias Mueggler, and Davide Scaramuzza&#10;&#10;Robotics and Perception Group, University of Zurich&#10;http://rpg.ifi.uzh.ch/" id="167" name="Google Shape;167;p18" title="How to Launch a Quadrotor">
            <a:hlinkClick r:id="rId4"/>
          </p:cNvPr>
          <p:cNvPicPr preferRelativeResize="0"/>
          <p:nvPr/>
        </p:nvPicPr>
        <p:blipFill>
          <a:blip r:embed="rId5">
            <a:alphaModFix/>
          </a:blip>
          <a:stretch>
            <a:fillRect/>
          </a:stretch>
        </p:blipFill>
        <p:spPr>
          <a:xfrm>
            <a:off x="4240200" y="1093588"/>
            <a:ext cx="4572000" cy="3429000"/>
          </a:xfrm>
          <a:prstGeom prst="rect">
            <a:avLst/>
          </a:prstGeom>
          <a:noFill/>
          <a:ln>
            <a:noFill/>
          </a:ln>
        </p:spPr>
      </p:pic>
      <p:pic>
        <p:nvPicPr>
          <p:cNvPr id="168" name="Google Shape;168;p18"/>
          <p:cNvPicPr preferRelativeResize="0"/>
          <p:nvPr/>
        </p:nvPicPr>
        <p:blipFill>
          <a:blip r:embed="rId6">
            <a:alphaModFix/>
          </a:blip>
          <a:stretch>
            <a:fillRect/>
          </a:stretch>
        </p:blipFill>
        <p:spPr>
          <a:xfrm>
            <a:off x="2318100" y="3406433"/>
            <a:ext cx="700500" cy="700534"/>
          </a:xfrm>
          <a:prstGeom prst="rect">
            <a:avLst/>
          </a:prstGeom>
          <a:noFill/>
          <a:ln>
            <a:noFill/>
          </a:ln>
        </p:spPr>
      </p:pic>
      <p:sp>
        <p:nvSpPr>
          <p:cNvPr id="169" name="Google Shape;169;p18"/>
          <p:cNvSpPr txBox="1"/>
          <p:nvPr/>
        </p:nvSpPr>
        <p:spPr>
          <a:xfrm>
            <a:off x="861750" y="4944825"/>
            <a:ext cx="5476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7"/>
              </a:rPr>
              <a:t>https://www.alamy.com/stock-photo-modern-quadcopter-drone-with-camera-top-view-thin-line-linear-illustration-133820302.html</a:t>
            </a:r>
            <a:endParaRPr sz="400">
              <a:latin typeface="Open Sans Light"/>
              <a:ea typeface="Open Sans Light"/>
              <a:cs typeface="Open Sans Light"/>
              <a:sym typeface="Open Sans Light"/>
            </a:endParaRPr>
          </a:p>
        </p:txBody>
      </p:sp>
      <p:sp>
        <p:nvSpPr>
          <p:cNvPr id="170" name="Google Shape;170;p18"/>
          <p:cNvSpPr txBox="1"/>
          <p:nvPr/>
        </p:nvSpPr>
        <p:spPr>
          <a:xfrm>
            <a:off x="4152050" y="4534875"/>
            <a:ext cx="30000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999999"/>
                </a:solidFill>
                <a:latin typeface="Open Sans"/>
                <a:ea typeface="Open Sans"/>
                <a:cs typeface="Open Sans"/>
                <a:sym typeface="Open Sans"/>
              </a:rPr>
              <a:t>https://youtu.be/pGU1s6Y55JI</a:t>
            </a:r>
            <a:endParaRPr sz="400">
              <a:solidFill>
                <a:srgbClr val="999999"/>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idx="1" type="body"/>
          </p:nvPr>
        </p:nvSpPr>
        <p:spPr>
          <a:xfrm>
            <a:off x="1788319" y="29766"/>
            <a:ext cx="44124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Simple Robot Arm</a:t>
            </a:r>
            <a:endParaRPr/>
          </a:p>
        </p:txBody>
      </p:sp>
      <p:sp>
        <p:nvSpPr>
          <p:cNvPr id="176" name="Google Shape;176;p19"/>
          <p:cNvSpPr txBox="1"/>
          <p:nvPr>
            <p:ph idx="2" type="body"/>
          </p:nvPr>
        </p:nvSpPr>
        <p:spPr>
          <a:xfrm>
            <a:off x="1293900" y="3839350"/>
            <a:ext cx="3083100" cy="971100"/>
          </a:xfrm>
          <a:prstGeom prst="rect">
            <a:avLst/>
          </a:prstGeom>
        </p:spPr>
        <p:txBody>
          <a:bodyPr anchorCtr="0" anchor="t" bIns="34275" lIns="34275" spcFirstLastPara="1" rIns="34275" wrap="square" tIns="34275">
            <a:normAutofit/>
          </a:bodyPr>
          <a:lstStyle/>
          <a:p>
            <a:pPr indent="-304800" lvl="0" marL="457200" rtl="0" algn="l">
              <a:spcBef>
                <a:spcPts val="0"/>
              </a:spcBef>
              <a:spcAft>
                <a:spcPts val="0"/>
              </a:spcAft>
              <a:buSzPts val="1200"/>
              <a:buChar char="-"/>
            </a:pPr>
            <a:r>
              <a:rPr lang="en" sz="1200"/>
              <a:t>Three joints with motors</a:t>
            </a:r>
            <a:endParaRPr sz="1200"/>
          </a:p>
          <a:p>
            <a:pPr indent="-304800" lvl="0" marL="457200" rtl="0" algn="l">
              <a:spcBef>
                <a:spcPts val="0"/>
              </a:spcBef>
              <a:spcAft>
                <a:spcPts val="0"/>
              </a:spcAft>
              <a:buSzPts val="1200"/>
              <a:buChar char="-"/>
            </a:pPr>
            <a:r>
              <a:rPr lang="en" sz="1200"/>
              <a:t>Gripper at the end</a:t>
            </a:r>
            <a:endParaRPr sz="1200"/>
          </a:p>
        </p:txBody>
      </p:sp>
      <p:sp>
        <p:nvSpPr>
          <p:cNvPr id="177" name="Google Shape;177;p19"/>
          <p:cNvSpPr txBox="1"/>
          <p:nvPr>
            <p:ph idx="2" type="body"/>
          </p:nvPr>
        </p:nvSpPr>
        <p:spPr>
          <a:xfrm>
            <a:off x="1263600" y="64865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Simple Arm Side View</a:t>
            </a:r>
            <a:endParaRPr/>
          </a:p>
        </p:txBody>
      </p:sp>
      <p:grpSp>
        <p:nvGrpSpPr>
          <p:cNvPr id="178" name="Google Shape;178;p19"/>
          <p:cNvGrpSpPr/>
          <p:nvPr/>
        </p:nvGrpSpPr>
        <p:grpSpPr>
          <a:xfrm>
            <a:off x="1650063" y="985882"/>
            <a:ext cx="2076689" cy="1880293"/>
            <a:chOff x="1888950" y="1399482"/>
            <a:chExt cx="2076689" cy="1880293"/>
          </a:xfrm>
        </p:grpSpPr>
        <p:cxnSp>
          <p:nvCxnSpPr>
            <p:cNvPr id="179" name="Google Shape;179;p19"/>
            <p:cNvCxnSpPr>
              <a:stCxn id="180" idx="2"/>
              <a:endCxn id="181" idx="0"/>
            </p:cNvCxnSpPr>
            <p:nvPr/>
          </p:nvCxnSpPr>
          <p:spPr>
            <a:xfrm flipH="1" rot="10800000">
              <a:off x="2582475" y="1880175"/>
              <a:ext cx="812400" cy="90000"/>
            </a:xfrm>
            <a:prstGeom prst="straightConnector1">
              <a:avLst/>
            </a:prstGeom>
            <a:noFill/>
            <a:ln cap="flat" cmpd="sng" w="76200">
              <a:solidFill>
                <a:schemeClr val="dk2"/>
              </a:solidFill>
              <a:prstDash val="solid"/>
              <a:round/>
              <a:headEnd len="med" w="med" type="none"/>
              <a:tailEnd len="med" w="med" type="none"/>
            </a:ln>
          </p:spPr>
        </p:cxnSp>
        <p:cxnSp>
          <p:nvCxnSpPr>
            <p:cNvPr id="182" name="Google Shape;182;p19"/>
            <p:cNvCxnSpPr/>
            <p:nvPr/>
          </p:nvCxnSpPr>
          <p:spPr>
            <a:xfrm flipH="1" rot="10800000">
              <a:off x="2351151" y="1845724"/>
              <a:ext cx="405900" cy="1171200"/>
            </a:xfrm>
            <a:prstGeom prst="straightConnector1">
              <a:avLst/>
            </a:prstGeom>
            <a:noFill/>
            <a:ln cap="flat" cmpd="sng" w="76200">
              <a:solidFill>
                <a:schemeClr val="dk2"/>
              </a:solidFill>
              <a:prstDash val="solid"/>
              <a:round/>
              <a:headEnd len="med" w="med" type="none"/>
              <a:tailEnd len="med" w="med" type="none"/>
            </a:ln>
          </p:spPr>
        </p:cxnSp>
        <p:sp>
          <p:nvSpPr>
            <p:cNvPr id="183" name="Google Shape;183;p19"/>
            <p:cNvSpPr/>
            <p:nvPr/>
          </p:nvSpPr>
          <p:spPr>
            <a:xfrm>
              <a:off x="1888950" y="2927275"/>
              <a:ext cx="1028700" cy="352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2270400" y="2781725"/>
              <a:ext cx="265800" cy="2658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2582475" y="1837275"/>
              <a:ext cx="265800" cy="2658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19"/>
            <p:cNvPicPr preferRelativeResize="0"/>
            <p:nvPr/>
          </p:nvPicPr>
          <p:blipFill rotWithShape="1">
            <a:blip r:embed="rId3">
              <a:alphaModFix/>
            </a:blip>
            <a:srcRect b="18188" l="0" r="0" t="21142"/>
            <a:stretch/>
          </p:blipFill>
          <p:spPr>
            <a:xfrm rot="-5602489">
              <a:off x="3217523" y="1591521"/>
              <a:ext cx="898897" cy="545364"/>
            </a:xfrm>
            <a:prstGeom prst="rect">
              <a:avLst/>
            </a:prstGeom>
            <a:noFill/>
            <a:ln>
              <a:noFill/>
            </a:ln>
          </p:spPr>
        </p:pic>
      </p:grpSp>
      <p:pic>
        <p:nvPicPr>
          <p:cNvPr id="185" name="Google Shape;185;p19"/>
          <p:cNvPicPr preferRelativeResize="0"/>
          <p:nvPr/>
        </p:nvPicPr>
        <p:blipFill>
          <a:blip r:embed="rId4">
            <a:alphaModFix/>
          </a:blip>
          <a:stretch>
            <a:fillRect/>
          </a:stretch>
        </p:blipFill>
        <p:spPr>
          <a:xfrm>
            <a:off x="2454900" y="3034283"/>
            <a:ext cx="700500" cy="700534"/>
          </a:xfrm>
          <a:prstGeom prst="rect">
            <a:avLst/>
          </a:prstGeom>
          <a:noFill/>
          <a:ln>
            <a:noFill/>
          </a:ln>
        </p:spPr>
      </p:pic>
      <p:pic>
        <p:nvPicPr>
          <p:cNvPr descr="Millions of years of evolution have created the most universal and perfected instrument – the human arm. Everything in our modern world exists thanks to this instrument. Even to this day, the industry has not found a more versatile tool to manipulate objects in 3D space than the robotic arm, which is essentially a mechatronic copy of a biological arm. The versatility of the robotic arm is truly unique. Combined with advanced machine vision and various end effectors, it can be used for almost anything. Today, the rapid development and miniaturization of mechatronic systems allow expanding the scope of use even further. In particular, until recently the size of the robotic arms was limited by the size of motors, gearboxes, and controllers. And now we see great momentum toward micro-automation with the use of miniature highly precise robotic arms. Most importantly, the cost of these robots approaches the cost of similar Cartesian systems. Thus, they can be effectively used in micromanipulation and micro-assembly processes for various domains.&#10;&#10;In this video, you can see a short demonstration of a miniature 3-axis robotic arm using ultra-precise Harmonic Drive gearheads, high-performance brushless motors, high-resolution absolute encoders, and integrated controllers.&#10;&#10;Instagram: https://www.instagram.com/olekstepanenko/&#10;&#10;• Project idea&#10;• Design&#10;• Programming&#10;• Filming&#10;• Music&#10;&#10;by Oleksandr Stepanenko&#10;&#10;#robotics #engineering #automation" id="186" name="Google Shape;186;p19" title="ROBOTICS | Miniature 3-axis robotic arm">
            <a:hlinkClick r:id="rId5"/>
          </p:cNvPr>
          <p:cNvPicPr preferRelativeResize="0"/>
          <p:nvPr/>
        </p:nvPicPr>
        <p:blipFill>
          <a:blip r:embed="rId6">
            <a:alphaModFix/>
          </a:blip>
          <a:stretch>
            <a:fillRect/>
          </a:stretch>
        </p:blipFill>
        <p:spPr>
          <a:xfrm>
            <a:off x="4847925" y="987111"/>
            <a:ext cx="3665300" cy="2748975"/>
          </a:xfrm>
          <a:prstGeom prst="rect">
            <a:avLst/>
          </a:prstGeom>
          <a:noFill/>
          <a:ln>
            <a:noFill/>
          </a:ln>
        </p:spPr>
      </p:pic>
      <p:sp>
        <p:nvSpPr>
          <p:cNvPr id="187" name="Google Shape;187;p19"/>
          <p:cNvSpPr txBox="1"/>
          <p:nvPr>
            <p:ph idx="2" type="body"/>
          </p:nvPr>
        </p:nvSpPr>
        <p:spPr>
          <a:xfrm>
            <a:off x="4718275" y="634600"/>
            <a:ext cx="3924600" cy="352500"/>
          </a:xfrm>
          <a:prstGeom prst="rect">
            <a:avLst/>
          </a:prstGeom>
        </p:spPr>
        <p:txBody>
          <a:bodyPr anchorCtr="0" anchor="t" bIns="34275" lIns="34275" spcFirstLastPara="1" rIns="34275" wrap="square" tIns="34275">
            <a:noAutofit/>
          </a:bodyPr>
          <a:lstStyle/>
          <a:p>
            <a:pPr indent="0" lvl="0" marL="0" rtl="0" algn="ctr">
              <a:spcBef>
                <a:spcPts val="0"/>
              </a:spcBef>
              <a:spcAft>
                <a:spcPts val="1500"/>
              </a:spcAft>
              <a:buNone/>
            </a:pPr>
            <a:r>
              <a:rPr lang="en"/>
              <a:t>Similar Arm: Quick and Precise Movements</a:t>
            </a:r>
            <a:endParaRPr/>
          </a:p>
        </p:txBody>
      </p:sp>
      <p:sp>
        <p:nvSpPr>
          <p:cNvPr id="188" name="Google Shape;188;p19"/>
          <p:cNvSpPr txBox="1"/>
          <p:nvPr/>
        </p:nvSpPr>
        <p:spPr>
          <a:xfrm>
            <a:off x="861750" y="4944825"/>
            <a:ext cx="5476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latin typeface="Open Sans Light"/>
                <a:ea typeface="Open Sans Light"/>
                <a:cs typeface="Open Sans Light"/>
                <a:sym typeface="Open Sans Light"/>
                <a:hlinkClick r:id="rId7"/>
              </a:rPr>
              <a:t>https://www.dreamstime.com/illustration/grabber.html</a:t>
            </a:r>
            <a:endParaRPr sz="400">
              <a:latin typeface="Open Sans Light"/>
              <a:ea typeface="Open Sans Light"/>
              <a:cs typeface="Open Sans Light"/>
              <a:sym typeface="Open Sans Light"/>
            </a:endParaRPr>
          </a:p>
        </p:txBody>
      </p:sp>
      <p:sp>
        <p:nvSpPr>
          <p:cNvPr id="189" name="Google Shape;189;p19"/>
          <p:cNvSpPr txBox="1"/>
          <p:nvPr/>
        </p:nvSpPr>
        <p:spPr>
          <a:xfrm>
            <a:off x="4847925" y="3736075"/>
            <a:ext cx="10986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Open Sans"/>
                <a:ea typeface="Open Sans"/>
                <a:cs typeface="Open Sans"/>
                <a:sym typeface="Open Sans"/>
              </a:rPr>
              <a:t>https://youtu.be/yhdL4jz74WM</a:t>
            </a:r>
            <a:endParaRPr sz="5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7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p:nvPr/>
        </p:nvSpPr>
        <p:spPr>
          <a:xfrm>
            <a:off x="1161450" y="1616375"/>
            <a:ext cx="7688400" cy="1258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1" type="body"/>
          </p:nvPr>
        </p:nvSpPr>
        <p:spPr>
          <a:xfrm>
            <a:off x="1788328" y="29775"/>
            <a:ext cx="6845700" cy="484500"/>
          </a:xfrm>
          <a:prstGeom prst="rect">
            <a:avLst/>
          </a:prstGeom>
        </p:spPr>
        <p:txBody>
          <a:bodyPr anchorCtr="0" anchor="ctr" bIns="34275" lIns="34275" spcFirstLastPara="1" rIns="34275" wrap="square" tIns="34275">
            <a:normAutofit fontScale="85000"/>
          </a:bodyPr>
          <a:lstStyle/>
          <a:p>
            <a:pPr indent="0" lvl="0" marL="0" rtl="0" algn="l">
              <a:spcBef>
                <a:spcPts val="800"/>
              </a:spcBef>
              <a:spcAft>
                <a:spcPts val="0"/>
              </a:spcAft>
              <a:buNone/>
            </a:pPr>
            <a:r>
              <a:rPr lang="en"/>
              <a:t>What is control and why use a control algorithm?</a:t>
            </a:r>
            <a:endParaRPr/>
          </a:p>
        </p:txBody>
      </p:sp>
      <p:sp>
        <p:nvSpPr>
          <p:cNvPr id="196" name="Google Shape;196;p20"/>
          <p:cNvSpPr/>
          <p:nvPr/>
        </p:nvSpPr>
        <p:spPr>
          <a:xfrm>
            <a:off x="5458875" y="2925000"/>
            <a:ext cx="658500" cy="602100"/>
          </a:xfrm>
          <a:prstGeom prst="octagon">
            <a:avLst>
              <a:gd fmla="val 29289" name="adj"/>
            </a:avLst>
          </a:prstGeom>
          <a:solidFill>
            <a:srgbClr val="EA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0"/>
          <p:cNvCxnSpPr/>
          <p:nvPr/>
        </p:nvCxnSpPr>
        <p:spPr>
          <a:xfrm flipH="1" rot="10800000">
            <a:off x="1287200" y="2241125"/>
            <a:ext cx="4480800" cy="9300"/>
          </a:xfrm>
          <a:prstGeom prst="straightConnector1">
            <a:avLst/>
          </a:prstGeom>
          <a:noFill/>
          <a:ln cap="flat" cmpd="sng" w="38100">
            <a:solidFill>
              <a:srgbClr val="FFD966"/>
            </a:solidFill>
            <a:prstDash val="dash"/>
            <a:round/>
            <a:headEnd len="med" w="med" type="none"/>
            <a:tailEnd len="med" w="med" type="none"/>
          </a:ln>
        </p:spPr>
      </p:cxnSp>
      <p:sp>
        <p:nvSpPr>
          <p:cNvPr id="198" name="Google Shape;198;p20"/>
          <p:cNvSpPr/>
          <p:nvPr/>
        </p:nvSpPr>
        <p:spPr>
          <a:xfrm>
            <a:off x="5943800" y="2701725"/>
            <a:ext cx="868500" cy="14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5943800" y="2443075"/>
            <a:ext cx="868500" cy="14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5943800" y="2184425"/>
            <a:ext cx="868500" cy="14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5943800" y="1925775"/>
            <a:ext cx="868500" cy="14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5943800" y="1667125"/>
            <a:ext cx="868500" cy="14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5458875" y="3024850"/>
            <a:ext cx="67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STOP</a:t>
            </a:r>
            <a:endParaRPr b="1" sz="1500">
              <a:solidFill>
                <a:schemeClr val="lt1"/>
              </a:solidFill>
              <a:latin typeface="Open Sans"/>
              <a:ea typeface="Open Sans"/>
              <a:cs typeface="Open Sans"/>
              <a:sym typeface="Open Sans"/>
            </a:endParaRPr>
          </a:p>
        </p:txBody>
      </p:sp>
      <p:cxnSp>
        <p:nvCxnSpPr>
          <p:cNvPr id="204" name="Google Shape;204;p20"/>
          <p:cNvCxnSpPr/>
          <p:nvPr/>
        </p:nvCxnSpPr>
        <p:spPr>
          <a:xfrm>
            <a:off x="8042200" y="2235125"/>
            <a:ext cx="751500" cy="9900"/>
          </a:xfrm>
          <a:prstGeom prst="straightConnector1">
            <a:avLst/>
          </a:prstGeom>
          <a:noFill/>
          <a:ln cap="flat" cmpd="sng" w="38100">
            <a:solidFill>
              <a:srgbClr val="FFD966"/>
            </a:solidFill>
            <a:prstDash val="dash"/>
            <a:round/>
            <a:headEnd len="med" w="med" type="none"/>
            <a:tailEnd len="med" w="med" type="none"/>
          </a:ln>
        </p:spPr>
      </p:cxnSp>
      <p:pic>
        <p:nvPicPr>
          <p:cNvPr id="205" name="Google Shape;205;p20"/>
          <p:cNvPicPr preferRelativeResize="0"/>
          <p:nvPr/>
        </p:nvPicPr>
        <p:blipFill>
          <a:blip r:embed="rId3">
            <a:alphaModFix/>
          </a:blip>
          <a:stretch>
            <a:fillRect/>
          </a:stretch>
        </p:blipFill>
        <p:spPr>
          <a:xfrm>
            <a:off x="1287200" y="2330825"/>
            <a:ext cx="976805" cy="484500"/>
          </a:xfrm>
          <a:prstGeom prst="rect">
            <a:avLst/>
          </a:prstGeom>
          <a:noFill/>
          <a:ln>
            <a:noFill/>
          </a:ln>
        </p:spPr>
      </p:pic>
      <p:grpSp>
        <p:nvGrpSpPr>
          <p:cNvPr id="206" name="Google Shape;206;p20"/>
          <p:cNvGrpSpPr/>
          <p:nvPr/>
        </p:nvGrpSpPr>
        <p:grpSpPr>
          <a:xfrm>
            <a:off x="2264005" y="2485275"/>
            <a:ext cx="3655995" cy="439725"/>
            <a:chOff x="2264005" y="2485275"/>
            <a:chExt cx="3655995" cy="439725"/>
          </a:xfrm>
        </p:grpSpPr>
        <p:cxnSp>
          <p:nvCxnSpPr>
            <p:cNvPr id="207" name="Google Shape;207;p20"/>
            <p:cNvCxnSpPr/>
            <p:nvPr/>
          </p:nvCxnSpPr>
          <p:spPr>
            <a:xfrm flipH="1" rot="10800000">
              <a:off x="2264005" y="2581263"/>
              <a:ext cx="3651000" cy="1800"/>
            </a:xfrm>
            <a:prstGeom prst="straightConnector1">
              <a:avLst/>
            </a:prstGeom>
            <a:noFill/>
            <a:ln cap="flat" cmpd="sng" w="38100">
              <a:solidFill>
                <a:srgbClr val="00FFFF"/>
              </a:solidFill>
              <a:prstDash val="solid"/>
              <a:round/>
              <a:headEnd len="med" w="med" type="none"/>
              <a:tailEnd len="med" w="med" type="none"/>
            </a:ln>
          </p:spPr>
        </p:cxnSp>
        <p:cxnSp>
          <p:nvCxnSpPr>
            <p:cNvPr id="208" name="Google Shape;208;p20"/>
            <p:cNvCxnSpPr/>
            <p:nvPr/>
          </p:nvCxnSpPr>
          <p:spPr>
            <a:xfrm>
              <a:off x="5920000" y="2485275"/>
              <a:ext cx="0" cy="204900"/>
            </a:xfrm>
            <a:prstGeom prst="straightConnector1">
              <a:avLst/>
            </a:prstGeom>
            <a:noFill/>
            <a:ln cap="flat" cmpd="sng" w="38100">
              <a:solidFill>
                <a:srgbClr val="00FFFF"/>
              </a:solidFill>
              <a:prstDash val="solid"/>
              <a:round/>
              <a:headEnd len="med" w="med" type="none"/>
              <a:tailEnd len="med" w="med" type="none"/>
            </a:ln>
          </p:spPr>
        </p:cxnSp>
        <p:cxnSp>
          <p:nvCxnSpPr>
            <p:cNvPr id="209" name="Google Shape;209;p20"/>
            <p:cNvCxnSpPr/>
            <p:nvPr/>
          </p:nvCxnSpPr>
          <p:spPr>
            <a:xfrm>
              <a:off x="2283825" y="2485275"/>
              <a:ext cx="0" cy="204900"/>
            </a:xfrm>
            <a:prstGeom prst="straightConnector1">
              <a:avLst/>
            </a:prstGeom>
            <a:noFill/>
            <a:ln cap="flat" cmpd="sng" w="38100">
              <a:solidFill>
                <a:srgbClr val="00FFFF"/>
              </a:solidFill>
              <a:prstDash val="solid"/>
              <a:round/>
              <a:headEnd len="med" w="med" type="none"/>
              <a:tailEnd len="med" w="med" type="none"/>
            </a:ln>
          </p:spPr>
        </p:cxnSp>
        <p:sp>
          <p:nvSpPr>
            <p:cNvPr id="210" name="Google Shape;210;p20"/>
            <p:cNvSpPr txBox="1"/>
            <p:nvPr/>
          </p:nvSpPr>
          <p:spPr>
            <a:xfrm>
              <a:off x="3752750" y="2524800"/>
              <a:ext cx="6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FFFF"/>
                  </a:solidFill>
                  <a:latin typeface="Open Sans"/>
                  <a:ea typeface="Open Sans"/>
                  <a:cs typeface="Open Sans"/>
                  <a:sym typeface="Open Sans"/>
                </a:rPr>
                <a:t>10 m</a:t>
              </a:r>
              <a:endParaRPr b="1">
                <a:solidFill>
                  <a:srgbClr val="00FFFF"/>
                </a:solidFill>
                <a:latin typeface="Open Sans"/>
                <a:ea typeface="Open Sans"/>
                <a:cs typeface="Open Sans"/>
                <a:sym typeface="Open Sans"/>
              </a:endParaRPr>
            </a:p>
          </p:txBody>
        </p:sp>
      </p:grpSp>
      <p:pic>
        <p:nvPicPr>
          <p:cNvPr id="211" name="Google Shape;211;p20"/>
          <p:cNvPicPr preferRelativeResize="0"/>
          <p:nvPr/>
        </p:nvPicPr>
        <p:blipFill>
          <a:blip r:embed="rId3">
            <a:alphaModFix/>
          </a:blip>
          <a:stretch>
            <a:fillRect/>
          </a:stretch>
        </p:blipFill>
        <p:spPr>
          <a:xfrm>
            <a:off x="5768000" y="2330813"/>
            <a:ext cx="976805" cy="484500"/>
          </a:xfrm>
          <a:prstGeom prst="rect">
            <a:avLst/>
          </a:prstGeom>
          <a:noFill/>
          <a:ln>
            <a:noFill/>
          </a:ln>
        </p:spPr>
      </p:pic>
      <p:pic>
        <p:nvPicPr>
          <p:cNvPr id="212" name="Google Shape;212;p20"/>
          <p:cNvPicPr preferRelativeResize="0"/>
          <p:nvPr/>
        </p:nvPicPr>
        <p:blipFill>
          <a:blip r:embed="rId4">
            <a:alphaModFix/>
          </a:blip>
          <a:stretch>
            <a:fillRect/>
          </a:stretch>
        </p:blipFill>
        <p:spPr>
          <a:xfrm>
            <a:off x="6427650" y="2399175"/>
            <a:ext cx="751500" cy="751500"/>
          </a:xfrm>
          <a:prstGeom prst="rect">
            <a:avLst/>
          </a:prstGeom>
          <a:noFill/>
          <a:ln>
            <a:noFill/>
          </a:ln>
        </p:spPr>
      </p:pic>
      <p:pic>
        <p:nvPicPr>
          <p:cNvPr id="213" name="Google Shape;213;p20"/>
          <p:cNvPicPr preferRelativeResize="0"/>
          <p:nvPr/>
        </p:nvPicPr>
        <p:blipFill>
          <a:blip r:embed="rId3">
            <a:alphaModFix/>
          </a:blip>
          <a:stretch>
            <a:fillRect/>
          </a:stretch>
        </p:blipFill>
        <p:spPr>
          <a:xfrm>
            <a:off x="3740700" y="2330825"/>
            <a:ext cx="976805" cy="484500"/>
          </a:xfrm>
          <a:prstGeom prst="rect">
            <a:avLst/>
          </a:prstGeom>
          <a:noFill/>
          <a:ln>
            <a:noFill/>
          </a:ln>
        </p:spPr>
      </p:pic>
      <p:sp>
        <p:nvSpPr>
          <p:cNvPr id="214" name="Google Shape;214;p20"/>
          <p:cNvSpPr txBox="1"/>
          <p:nvPr/>
        </p:nvSpPr>
        <p:spPr>
          <a:xfrm>
            <a:off x="1061800" y="3862625"/>
            <a:ext cx="733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Light"/>
                <a:ea typeface="Open Sans Light"/>
                <a:cs typeface="Open Sans Light"/>
                <a:sym typeface="Open Sans Light"/>
              </a:rPr>
              <a:t>System: the car</a:t>
            </a:r>
            <a:endParaRPr>
              <a:latin typeface="Open Sans Light"/>
              <a:ea typeface="Open Sans Light"/>
              <a:cs typeface="Open Sans Light"/>
              <a:sym typeface="Open Sans Light"/>
            </a:endParaRPr>
          </a:p>
          <a:p>
            <a:pPr indent="0" lvl="0" marL="0" rtl="0" algn="l">
              <a:spcBef>
                <a:spcPts val="0"/>
              </a:spcBef>
              <a:spcAft>
                <a:spcPts val="0"/>
              </a:spcAft>
              <a:buNone/>
            </a:pPr>
            <a:r>
              <a:rPr lang="en">
                <a:latin typeface="Open Sans Light"/>
                <a:ea typeface="Open Sans Light"/>
                <a:cs typeface="Open Sans Light"/>
                <a:sym typeface="Open Sans Light"/>
              </a:rPr>
              <a:t>Goal: stop at the crosswalk</a:t>
            </a:r>
            <a:endParaRPr>
              <a:latin typeface="Open Sans Light"/>
              <a:ea typeface="Open Sans Light"/>
              <a:cs typeface="Open Sans Light"/>
              <a:sym typeface="Open Sans Light"/>
            </a:endParaRPr>
          </a:p>
          <a:p>
            <a:pPr indent="0" lvl="0" marL="0" rtl="0" algn="l">
              <a:spcBef>
                <a:spcPts val="0"/>
              </a:spcBef>
              <a:spcAft>
                <a:spcPts val="0"/>
              </a:spcAft>
              <a:buNone/>
            </a:pPr>
            <a:r>
              <a:rPr lang="en">
                <a:latin typeface="Open Sans Light"/>
                <a:ea typeface="Open Sans Light"/>
                <a:cs typeface="Open Sans Light"/>
                <a:sym typeface="Open Sans Light"/>
              </a:rPr>
              <a:t>Control: decide when to brake</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500"/>
                                        <p:tgtEl>
                                          <p:spTgt spid="2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1"/>
                                        </p:tgtEl>
                                      </p:cBhvr>
                                    </p:animEffect>
                                    <p:set>
                                      <p:cBhvr>
                                        <p:cTn dur="1" fill="hold">
                                          <p:stCondLst>
                                            <p:cond delay="300"/>
                                          </p:stCondLst>
                                        </p:cTn>
                                        <p:tgtEl>
                                          <p:spTgt spid="211"/>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500"/>
                                        <p:tgtEl>
                                          <p:spTgt spid="2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13"/>
                                        </p:tgtEl>
                                      </p:cBhvr>
                                    </p:animEffect>
                                    <p:set>
                                      <p:cBhvr>
                                        <p:cTn dur="1" fill="hold">
                                          <p:stCondLst>
                                            <p:cond delay="300"/>
                                          </p:stCondLst>
                                        </p:cTn>
                                        <p:tgtEl>
                                          <p:spTgt spid="2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idx="1" type="body"/>
          </p:nvPr>
        </p:nvSpPr>
        <p:spPr>
          <a:xfrm>
            <a:off x="1788325" y="29775"/>
            <a:ext cx="68739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Control in Everyday Life and Robotics</a:t>
            </a:r>
            <a:endParaRPr/>
          </a:p>
        </p:txBody>
      </p:sp>
      <p:pic>
        <p:nvPicPr>
          <p:cNvPr id="220" name="Google Shape;220;p21"/>
          <p:cNvPicPr preferRelativeResize="0"/>
          <p:nvPr/>
        </p:nvPicPr>
        <p:blipFill rotWithShape="1">
          <a:blip r:embed="rId3">
            <a:alphaModFix/>
          </a:blip>
          <a:srcRect b="8568" l="0" r="33651" t="8568"/>
          <a:stretch/>
        </p:blipFill>
        <p:spPr>
          <a:xfrm>
            <a:off x="2178525" y="820788"/>
            <a:ext cx="2203125" cy="1548875"/>
          </a:xfrm>
          <a:prstGeom prst="rect">
            <a:avLst/>
          </a:prstGeom>
          <a:noFill/>
          <a:ln>
            <a:noFill/>
          </a:ln>
        </p:spPr>
      </p:pic>
      <p:pic>
        <p:nvPicPr>
          <p:cNvPr id="221" name="Google Shape;221;p21"/>
          <p:cNvPicPr preferRelativeResize="0"/>
          <p:nvPr/>
        </p:nvPicPr>
        <p:blipFill>
          <a:blip r:embed="rId4">
            <a:alphaModFix/>
          </a:blip>
          <a:stretch>
            <a:fillRect/>
          </a:stretch>
        </p:blipFill>
        <p:spPr>
          <a:xfrm>
            <a:off x="5323250" y="820787"/>
            <a:ext cx="2756997" cy="1548875"/>
          </a:xfrm>
          <a:prstGeom prst="rect">
            <a:avLst/>
          </a:prstGeom>
          <a:noFill/>
          <a:ln>
            <a:noFill/>
          </a:ln>
        </p:spPr>
      </p:pic>
      <p:sp>
        <p:nvSpPr>
          <p:cNvPr id="222" name="Google Shape;222;p21"/>
          <p:cNvSpPr txBox="1"/>
          <p:nvPr/>
        </p:nvSpPr>
        <p:spPr>
          <a:xfrm>
            <a:off x="896550" y="4862225"/>
            <a:ext cx="379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Open Sans Light"/>
                <a:ea typeface="Open Sans Light"/>
                <a:cs typeface="Open Sans Light"/>
                <a:sym typeface="Open Sans Light"/>
              </a:rPr>
              <a:t>https://media.giphy.com/media/v4sOCVX9Dhsv6/giphy.gif</a:t>
            </a:r>
            <a:endParaRPr sz="900">
              <a:solidFill>
                <a:schemeClr val="dk2"/>
              </a:solidFill>
              <a:latin typeface="Open Sans Light"/>
              <a:ea typeface="Open Sans Light"/>
              <a:cs typeface="Open Sans Light"/>
              <a:sym typeface="Open Sans Light"/>
            </a:endParaRPr>
          </a:p>
        </p:txBody>
      </p:sp>
      <p:grpSp>
        <p:nvGrpSpPr>
          <p:cNvPr id="223" name="Google Shape;223;p21"/>
          <p:cNvGrpSpPr/>
          <p:nvPr/>
        </p:nvGrpSpPr>
        <p:grpSpPr>
          <a:xfrm>
            <a:off x="1788325" y="2801073"/>
            <a:ext cx="6565950" cy="1674050"/>
            <a:chOff x="1798650" y="2756748"/>
            <a:chExt cx="6565950" cy="1674050"/>
          </a:xfrm>
        </p:grpSpPr>
        <p:pic>
          <p:nvPicPr>
            <p:cNvPr id="224" name="Google Shape;224;p21"/>
            <p:cNvPicPr preferRelativeResize="0"/>
            <p:nvPr/>
          </p:nvPicPr>
          <p:blipFill>
            <a:blip r:embed="rId5">
              <a:alphaModFix/>
            </a:blip>
            <a:stretch>
              <a:fillRect/>
            </a:stretch>
          </p:blipFill>
          <p:spPr>
            <a:xfrm>
              <a:off x="1798650" y="2932763"/>
              <a:ext cx="1993200" cy="1328800"/>
            </a:xfrm>
            <a:prstGeom prst="rect">
              <a:avLst/>
            </a:prstGeom>
            <a:noFill/>
            <a:ln>
              <a:noFill/>
            </a:ln>
          </p:spPr>
        </p:pic>
        <p:pic>
          <p:nvPicPr>
            <p:cNvPr id="225" name="Google Shape;225;p21"/>
            <p:cNvPicPr preferRelativeResize="0"/>
            <p:nvPr/>
          </p:nvPicPr>
          <p:blipFill>
            <a:blip r:embed="rId6">
              <a:alphaModFix/>
            </a:blip>
            <a:stretch>
              <a:fillRect/>
            </a:stretch>
          </p:blipFill>
          <p:spPr>
            <a:xfrm>
              <a:off x="4254700" y="2756748"/>
              <a:ext cx="1443934" cy="1674050"/>
            </a:xfrm>
            <a:prstGeom prst="rect">
              <a:avLst/>
            </a:prstGeom>
            <a:noFill/>
            <a:ln>
              <a:noFill/>
            </a:ln>
          </p:spPr>
        </p:pic>
        <p:pic>
          <p:nvPicPr>
            <p:cNvPr id="226" name="Google Shape;226;p21"/>
            <p:cNvPicPr preferRelativeResize="0"/>
            <p:nvPr/>
          </p:nvPicPr>
          <p:blipFill>
            <a:blip r:embed="rId7">
              <a:alphaModFix/>
            </a:blip>
            <a:stretch>
              <a:fillRect/>
            </a:stretch>
          </p:blipFill>
          <p:spPr>
            <a:xfrm>
              <a:off x="6161475" y="2878950"/>
              <a:ext cx="2203125" cy="14364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8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idx="1" type="body"/>
          </p:nvPr>
        </p:nvSpPr>
        <p:spPr>
          <a:xfrm>
            <a:off x="1788319" y="29766"/>
            <a:ext cx="44124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Simple Arm</a:t>
            </a:r>
            <a:endParaRPr/>
          </a:p>
        </p:txBody>
      </p:sp>
      <p:grpSp>
        <p:nvGrpSpPr>
          <p:cNvPr id="232" name="Google Shape;232;p22"/>
          <p:cNvGrpSpPr/>
          <p:nvPr/>
        </p:nvGrpSpPr>
        <p:grpSpPr>
          <a:xfrm rot="9158281">
            <a:off x="2715085" y="1265546"/>
            <a:ext cx="254394" cy="1587463"/>
            <a:chOff x="2300125" y="2036725"/>
            <a:chExt cx="254400" cy="1587500"/>
          </a:xfrm>
        </p:grpSpPr>
        <p:sp>
          <p:nvSpPr>
            <p:cNvPr id="233" name="Google Shape;233;p22"/>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2334918" y="3321825"/>
              <a:ext cx="184800" cy="30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2"/>
          <p:cNvSpPr txBox="1"/>
          <p:nvPr>
            <p:ph idx="2" type="body"/>
          </p:nvPr>
        </p:nvSpPr>
        <p:spPr>
          <a:xfrm>
            <a:off x="1300725" y="4070600"/>
            <a:ext cx="3083100" cy="352500"/>
          </a:xfrm>
          <a:prstGeom prst="rect">
            <a:avLst/>
          </a:prstGeom>
        </p:spPr>
        <p:txBody>
          <a:bodyPr anchorCtr="0" anchor="t" bIns="34275" lIns="34275" spcFirstLastPara="1" rIns="34275" wrap="square" tIns="34275">
            <a:normAutofit/>
          </a:bodyPr>
          <a:lstStyle/>
          <a:p>
            <a:pPr indent="-304800" lvl="0" marL="457200" rtl="0" algn="l">
              <a:spcBef>
                <a:spcPts val="0"/>
              </a:spcBef>
              <a:spcAft>
                <a:spcPts val="0"/>
              </a:spcAft>
              <a:buSzPts val="1200"/>
              <a:buChar char="-"/>
            </a:pPr>
            <a:r>
              <a:rPr lang="en" sz="1200"/>
              <a:t>Motor at the dark grey dot</a:t>
            </a:r>
            <a:endParaRPr sz="1200"/>
          </a:p>
        </p:txBody>
      </p:sp>
      <p:sp>
        <p:nvSpPr>
          <p:cNvPr id="237" name="Google Shape;237;p22"/>
          <p:cNvSpPr txBox="1"/>
          <p:nvPr>
            <p:ph idx="2" type="body"/>
          </p:nvPr>
        </p:nvSpPr>
        <p:spPr>
          <a:xfrm>
            <a:off x="1032375" y="6346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Simple Arm Side View</a:t>
            </a:r>
            <a:endParaRPr/>
          </a:p>
        </p:txBody>
      </p:sp>
      <p:pic>
        <p:nvPicPr>
          <p:cNvPr id="238" name="Google Shape;238;p22"/>
          <p:cNvPicPr preferRelativeResize="0"/>
          <p:nvPr/>
        </p:nvPicPr>
        <p:blipFill>
          <a:blip r:embed="rId3">
            <a:alphaModFix/>
          </a:blip>
          <a:stretch>
            <a:fillRect/>
          </a:stretch>
        </p:blipFill>
        <p:spPr>
          <a:xfrm>
            <a:off x="2223675" y="3020233"/>
            <a:ext cx="700500" cy="700534"/>
          </a:xfrm>
          <a:prstGeom prst="rect">
            <a:avLst/>
          </a:prstGeom>
          <a:noFill/>
          <a:ln>
            <a:noFill/>
          </a:ln>
        </p:spPr>
      </p:pic>
      <p:grpSp>
        <p:nvGrpSpPr>
          <p:cNvPr id="239" name="Google Shape;239;p22"/>
          <p:cNvGrpSpPr/>
          <p:nvPr/>
        </p:nvGrpSpPr>
        <p:grpSpPr>
          <a:xfrm>
            <a:off x="2223675" y="1230275"/>
            <a:ext cx="766200" cy="700500"/>
            <a:chOff x="2053050" y="1230275"/>
            <a:chExt cx="766200" cy="700500"/>
          </a:xfrm>
        </p:grpSpPr>
        <p:sp>
          <p:nvSpPr>
            <p:cNvPr id="240" name="Google Shape;240;p22"/>
            <p:cNvSpPr/>
            <p:nvPr/>
          </p:nvSpPr>
          <p:spPr>
            <a:xfrm>
              <a:off x="2053050" y="12302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flipH="1">
              <a:off x="2524050" y="12302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2" type="body"/>
          </p:nvPr>
        </p:nvSpPr>
        <p:spPr>
          <a:xfrm>
            <a:off x="3678375" y="6346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Gravity Acting on Pendulum</a:t>
            </a:r>
            <a:endParaRPr/>
          </a:p>
        </p:txBody>
      </p:sp>
      <p:grpSp>
        <p:nvGrpSpPr>
          <p:cNvPr id="243" name="Google Shape;243;p22"/>
          <p:cNvGrpSpPr/>
          <p:nvPr/>
        </p:nvGrpSpPr>
        <p:grpSpPr>
          <a:xfrm rot="9158281">
            <a:off x="4330923" y="1222146"/>
            <a:ext cx="254394" cy="1587463"/>
            <a:chOff x="2300125" y="2036725"/>
            <a:chExt cx="254400" cy="1587500"/>
          </a:xfrm>
        </p:grpSpPr>
        <p:sp>
          <p:nvSpPr>
            <p:cNvPr id="244" name="Google Shape;244;p22"/>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334918" y="3321825"/>
              <a:ext cx="184800" cy="30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flipH="1">
            <a:off x="4310513" y="11868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rot="-9229927">
            <a:off x="5700199" y="1175743"/>
            <a:ext cx="254398" cy="1641485"/>
            <a:chOff x="2300125" y="2036725"/>
            <a:chExt cx="254400" cy="1641496"/>
          </a:xfrm>
        </p:grpSpPr>
        <p:sp>
          <p:nvSpPr>
            <p:cNvPr id="249" name="Google Shape;249;p22"/>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334923" y="3321821"/>
              <a:ext cx="184800" cy="35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2"/>
          <p:cNvSpPr/>
          <p:nvPr/>
        </p:nvSpPr>
        <p:spPr>
          <a:xfrm>
            <a:off x="5665100" y="118687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5394343">
            <a:off x="4540511" y="3000783"/>
            <a:ext cx="546901" cy="243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rot="5398114">
            <a:off x="5270159" y="3000934"/>
            <a:ext cx="546900" cy="242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txBox="1"/>
          <p:nvPr>
            <p:ph idx="2" type="body"/>
          </p:nvPr>
        </p:nvSpPr>
        <p:spPr>
          <a:xfrm>
            <a:off x="6234150" y="6346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Resting Position</a:t>
            </a:r>
            <a:endParaRPr/>
          </a:p>
        </p:txBody>
      </p:sp>
      <p:grpSp>
        <p:nvGrpSpPr>
          <p:cNvPr id="256" name="Google Shape;256;p22"/>
          <p:cNvGrpSpPr/>
          <p:nvPr/>
        </p:nvGrpSpPr>
        <p:grpSpPr>
          <a:xfrm rot="10800000">
            <a:off x="7741375" y="1017125"/>
            <a:ext cx="254400" cy="1831700"/>
            <a:chOff x="2300125" y="2036725"/>
            <a:chExt cx="254400" cy="1831700"/>
          </a:xfrm>
        </p:grpSpPr>
        <p:sp>
          <p:nvSpPr>
            <p:cNvPr id="257" name="Google Shape;257;p22"/>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2334925" y="3321825"/>
              <a:ext cx="184800" cy="54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22"/>
          <p:cNvCxnSpPr/>
          <p:nvPr/>
        </p:nvCxnSpPr>
        <p:spPr>
          <a:xfrm>
            <a:off x="4214500" y="1107425"/>
            <a:ext cx="0" cy="1572300"/>
          </a:xfrm>
          <a:prstGeom prst="straightConnector1">
            <a:avLst/>
          </a:prstGeom>
          <a:noFill/>
          <a:ln cap="flat" cmpd="sng" w="9525">
            <a:solidFill>
              <a:schemeClr val="dk2"/>
            </a:solidFill>
            <a:prstDash val="lgDash"/>
            <a:round/>
            <a:headEnd len="med" w="med" type="none"/>
            <a:tailEnd len="med" w="med" type="none"/>
          </a:ln>
        </p:spPr>
      </p:cxnSp>
      <p:cxnSp>
        <p:nvCxnSpPr>
          <p:cNvPr id="261" name="Google Shape;261;p22"/>
          <p:cNvCxnSpPr/>
          <p:nvPr/>
        </p:nvCxnSpPr>
        <p:spPr>
          <a:xfrm>
            <a:off x="6035075" y="1107425"/>
            <a:ext cx="0" cy="15723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idx="1" type="body"/>
          </p:nvPr>
        </p:nvSpPr>
        <p:spPr>
          <a:xfrm>
            <a:off x="1788325" y="29775"/>
            <a:ext cx="68739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a:t>
            </a:r>
            <a:endParaRPr/>
          </a:p>
        </p:txBody>
      </p:sp>
      <p:grpSp>
        <p:nvGrpSpPr>
          <p:cNvPr id="267" name="Google Shape;267;p23"/>
          <p:cNvGrpSpPr/>
          <p:nvPr/>
        </p:nvGrpSpPr>
        <p:grpSpPr>
          <a:xfrm>
            <a:off x="4773625" y="1260050"/>
            <a:ext cx="254400" cy="2623400"/>
            <a:chOff x="2300125" y="2036725"/>
            <a:chExt cx="254400" cy="2623400"/>
          </a:xfrm>
        </p:grpSpPr>
        <p:sp>
          <p:nvSpPr>
            <p:cNvPr id="268" name="Google Shape;268;p23"/>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2334925" y="3321825"/>
              <a:ext cx="184800" cy="133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3"/>
          <p:cNvGrpSpPr/>
          <p:nvPr/>
        </p:nvGrpSpPr>
        <p:grpSpPr>
          <a:xfrm rot="9892622">
            <a:off x="4927479" y="2420543"/>
            <a:ext cx="254408" cy="1442523"/>
            <a:chOff x="2300125" y="2036725"/>
            <a:chExt cx="254400" cy="1442475"/>
          </a:xfrm>
        </p:grpSpPr>
        <p:sp>
          <p:nvSpPr>
            <p:cNvPr id="272" name="Google Shape;272;p23"/>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3"/>
          <p:cNvSpPr/>
          <p:nvPr/>
        </p:nvSpPr>
        <p:spPr>
          <a:xfrm flipH="1" rot="4832473">
            <a:off x="4952764" y="1964807"/>
            <a:ext cx="1593667" cy="638345"/>
          </a:xfrm>
          <a:prstGeom prst="uturnArrow">
            <a:avLst>
              <a:gd fmla="val 10424" name="adj1"/>
              <a:gd fmla="val 25000" name="adj2"/>
              <a:gd fmla="val 24531" name="adj3"/>
              <a:gd fmla="val 40106" name="adj4"/>
              <a:gd fmla="val 90876"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21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idx="1" type="body"/>
          </p:nvPr>
        </p:nvSpPr>
        <p:spPr>
          <a:xfrm>
            <a:off x="1788325" y="29775"/>
            <a:ext cx="6873900" cy="484500"/>
          </a:xfrm>
          <a:prstGeom prst="rect">
            <a:avLst/>
          </a:prstGeom>
        </p:spPr>
        <p:txBody>
          <a:bodyPr anchorCtr="0" anchor="ctr" bIns="34275" lIns="34275" spcFirstLastPara="1" rIns="34275" wrap="square" tIns="34275">
            <a:normAutofit/>
          </a:bodyPr>
          <a:lstStyle/>
          <a:p>
            <a:pPr indent="0" lvl="0" marL="0" rtl="0" algn="l">
              <a:spcBef>
                <a:spcPts val="800"/>
              </a:spcBef>
              <a:spcAft>
                <a:spcPts val="0"/>
              </a:spcAft>
              <a:buNone/>
            </a:pPr>
            <a:r>
              <a:rPr lang="en"/>
              <a:t>Task: Upright Arm Possible Positions</a:t>
            </a:r>
            <a:endParaRPr/>
          </a:p>
        </p:txBody>
      </p:sp>
      <p:sp>
        <p:nvSpPr>
          <p:cNvPr id="280" name="Google Shape;280;p24"/>
          <p:cNvSpPr txBox="1"/>
          <p:nvPr>
            <p:ph idx="2" type="body"/>
          </p:nvPr>
        </p:nvSpPr>
        <p:spPr>
          <a:xfrm>
            <a:off x="3874963" y="622400"/>
            <a:ext cx="3083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Possible Orientations</a:t>
            </a:r>
            <a:endParaRPr/>
          </a:p>
        </p:txBody>
      </p:sp>
      <p:sp>
        <p:nvSpPr>
          <p:cNvPr id="281" name="Google Shape;281;p24"/>
          <p:cNvSpPr txBox="1"/>
          <p:nvPr>
            <p:ph idx="2" type="body"/>
          </p:nvPr>
        </p:nvSpPr>
        <p:spPr>
          <a:xfrm>
            <a:off x="1382638" y="1095225"/>
            <a:ext cx="2594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Right Half</a:t>
            </a:r>
            <a:endParaRPr/>
          </a:p>
        </p:txBody>
      </p:sp>
      <p:grpSp>
        <p:nvGrpSpPr>
          <p:cNvPr id="282" name="Google Shape;282;p24"/>
          <p:cNvGrpSpPr/>
          <p:nvPr/>
        </p:nvGrpSpPr>
        <p:grpSpPr>
          <a:xfrm>
            <a:off x="2475546" y="1529328"/>
            <a:ext cx="893729" cy="1494796"/>
            <a:chOff x="2475546" y="1529328"/>
            <a:chExt cx="893729" cy="1494796"/>
          </a:xfrm>
        </p:grpSpPr>
        <p:sp>
          <p:nvSpPr>
            <p:cNvPr id="283" name="Google Shape;283;p24"/>
            <p:cNvSpPr/>
            <p:nvPr/>
          </p:nvSpPr>
          <p:spPr>
            <a:xfrm rot="9158281">
              <a:off x="2887275" y="1718250"/>
              <a:ext cx="184796" cy="133826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rot="9158281">
              <a:off x="2534700" y="1554879"/>
              <a:ext cx="184796" cy="302393"/>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9158281">
              <a:off x="2555517" y="1686364"/>
              <a:ext cx="254394" cy="254394"/>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4"/>
          <p:cNvGrpSpPr/>
          <p:nvPr/>
        </p:nvGrpSpPr>
        <p:grpSpPr>
          <a:xfrm rot="-9229927">
            <a:off x="7714861" y="1455980"/>
            <a:ext cx="254398" cy="1641485"/>
            <a:chOff x="2300125" y="2036725"/>
            <a:chExt cx="254400" cy="1641496"/>
          </a:xfrm>
        </p:grpSpPr>
        <p:sp>
          <p:nvSpPr>
            <p:cNvPr id="287" name="Google Shape;287;p24"/>
            <p:cNvSpPr/>
            <p:nvPr/>
          </p:nvSpPr>
          <p:spPr>
            <a:xfrm>
              <a:off x="2334925" y="2036725"/>
              <a:ext cx="184800" cy="13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2334923" y="3321821"/>
              <a:ext cx="184800" cy="35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300125" y="3224800"/>
              <a:ext cx="254400" cy="254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4"/>
          <p:cNvSpPr/>
          <p:nvPr/>
        </p:nvSpPr>
        <p:spPr>
          <a:xfrm flipH="1" rot="10800000">
            <a:off x="7694438" y="1447713"/>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rot="10800000">
            <a:off x="2774813" y="1366825"/>
            <a:ext cx="295200" cy="700500"/>
          </a:xfrm>
          <a:prstGeom prst="curvedRightArrow">
            <a:avLst>
              <a:gd fmla="val 31617" name="adj1"/>
              <a:gd fmla="val 46978"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txBox="1"/>
          <p:nvPr>
            <p:ph idx="2" type="body"/>
          </p:nvPr>
        </p:nvSpPr>
        <p:spPr>
          <a:xfrm>
            <a:off x="6473813" y="1053200"/>
            <a:ext cx="2594100" cy="352500"/>
          </a:xfrm>
          <a:prstGeom prst="rect">
            <a:avLst/>
          </a:prstGeom>
        </p:spPr>
        <p:txBody>
          <a:bodyPr anchorCtr="0" anchor="t" bIns="34275" lIns="34275" spcFirstLastPara="1" rIns="34275" wrap="square" tIns="34275">
            <a:normAutofit/>
          </a:bodyPr>
          <a:lstStyle/>
          <a:p>
            <a:pPr indent="0" lvl="0" marL="0" rtl="0" algn="ctr">
              <a:spcBef>
                <a:spcPts val="0"/>
              </a:spcBef>
              <a:spcAft>
                <a:spcPts val="1500"/>
              </a:spcAft>
              <a:buNone/>
            </a:pPr>
            <a:r>
              <a:rPr lang="en"/>
              <a:t>Left</a:t>
            </a:r>
            <a:r>
              <a:rPr lang="en"/>
              <a:t> Half</a:t>
            </a:r>
            <a:endParaRPr/>
          </a:p>
        </p:txBody>
      </p:sp>
      <p:sp>
        <p:nvSpPr>
          <p:cNvPr id="293" name="Google Shape;293;p24"/>
          <p:cNvSpPr txBox="1"/>
          <p:nvPr>
            <p:ph idx="2" type="body"/>
          </p:nvPr>
        </p:nvSpPr>
        <p:spPr>
          <a:xfrm>
            <a:off x="1625363" y="3640225"/>
            <a:ext cx="5332800" cy="12714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
              <a:t>Solution:</a:t>
            </a:r>
            <a:endParaRPr/>
          </a:p>
          <a:p>
            <a:pPr indent="-323850" lvl="0" marL="457200" rtl="0" algn="l">
              <a:spcBef>
                <a:spcPts val="1500"/>
              </a:spcBef>
              <a:spcAft>
                <a:spcPts val="0"/>
              </a:spcAft>
              <a:buSzPts val="1500"/>
              <a:buChar char="-"/>
            </a:pPr>
            <a:r>
              <a:rPr lang="en"/>
              <a:t>Take shortest path to upright position</a:t>
            </a:r>
            <a:endParaRPr/>
          </a:p>
        </p:txBody>
      </p:sp>
      <p:cxnSp>
        <p:nvCxnSpPr>
          <p:cNvPr id="294" name="Google Shape;294;p24"/>
          <p:cNvCxnSpPr/>
          <p:nvPr/>
        </p:nvCxnSpPr>
        <p:spPr>
          <a:xfrm>
            <a:off x="2679700" y="1490575"/>
            <a:ext cx="0" cy="1572300"/>
          </a:xfrm>
          <a:prstGeom prst="straightConnector1">
            <a:avLst/>
          </a:prstGeom>
          <a:noFill/>
          <a:ln cap="flat" cmpd="sng" w="9525">
            <a:solidFill>
              <a:schemeClr val="dk2"/>
            </a:solidFill>
            <a:prstDash val="lgDash"/>
            <a:round/>
            <a:headEnd len="med" w="med" type="none"/>
            <a:tailEnd len="med" w="med" type="none"/>
          </a:ln>
        </p:spPr>
      </p:cxnSp>
      <p:cxnSp>
        <p:nvCxnSpPr>
          <p:cNvPr id="295" name="Google Shape;295;p24"/>
          <p:cNvCxnSpPr/>
          <p:nvPr/>
        </p:nvCxnSpPr>
        <p:spPr>
          <a:xfrm>
            <a:off x="8053325" y="1513325"/>
            <a:ext cx="0" cy="15723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MU">
      <a:dk1>
        <a:srgbClr val="404040"/>
      </a:dk1>
      <a:lt1>
        <a:srgbClr val="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